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handoutMasterIdLst>
    <p:handoutMasterId r:id="rId25"/>
  </p:handoutMasterIdLst>
  <p:sldIdLst>
    <p:sldId id="2117" r:id="rId2"/>
    <p:sldId id="2345" r:id="rId3"/>
    <p:sldId id="2322" r:id="rId4"/>
    <p:sldId id="2332" r:id="rId5"/>
    <p:sldId id="2333" r:id="rId6"/>
    <p:sldId id="2343" r:id="rId7"/>
    <p:sldId id="2338" r:id="rId8"/>
    <p:sldId id="2326" r:id="rId9"/>
    <p:sldId id="2337" r:id="rId10"/>
    <p:sldId id="2346" r:id="rId11"/>
    <p:sldId id="2318" r:id="rId12"/>
    <p:sldId id="2328" r:id="rId13"/>
    <p:sldId id="2329" r:id="rId14"/>
    <p:sldId id="2330" r:id="rId15"/>
    <p:sldId id="2347" r:id="rId16"/>
    <p:sldId id="2303" r:id="rId17"/>
    <p:sldId id="2340" r:id="rId18"/>
    <p:sldId id="2341" r:id="rId19"/>
    <p:sldId id="2311" r:id="rId20"/>
    <p:sldId id="2312" r:id="rId21"/>
    <p:sldId id="2344" r:id="rId22"/>
    <p:sldId id="2339" r:id="rId23"/>
  </p:sldIdLst>
  <p:sldSz cx="9144000" cy="6858000" type="screen4x3"/>
  <p:notesSz cx="6781800" cy="9855200"/>
  <p:defaultTextStyle>
    <a:defPPr>
      <a:defRPr lang="en-US"/>
    </a:defPPr>
    <a:lvl1pPr algn="ctr" rtl="0" fontAlgn="base">
      <a:spcBef>
        <a:spcPct val="0"/>
      </a:spcBef>
      <a:spcAft>
        <a:spcPct val="0"/>
      </a:spcAft>
      <a:defRPr sz="900" kern="1200">
        <a:solidFill>
          <a:schemeClr val="tx1"/>
        </a:solidFill>
        <a:latin typeface="Arial" charset="0"/>
        <a:ea typeface="+mn-ea"/>
        <a:cs typeface="+mn-cs"/>
      </a:defRPr>
    </a:lvl1pPr>
    <a:lvl2pPr marL="457200" algn="ctr" rtl="0" fontAlgn="base">
      <a:spcBef>
        <a:spcPct val="0"/>
      </a:spcBef>
      <a:spcAft>
        <a:spcPct val="0"/>
      </a:spcAft>
      <a:defRPr sz="900" kern="1200">
        <a:solidFill>
          <a:schemeClr val="tx1"/>
        </a:solidFill>
        <a:latin typeface="Arial" charset="0"/>
        <a:ea typeface="+mn-ea"/>
        <a:cs typeface="+mn-cs"/>
      </a:defRPr>
    </a:lvl2pPr>
    <a:lvl3pPr marL="914400" algn="ctr" rtl="0" fontAlgn="base">
      <a:spcBef>
        <a:spcPct val="0"/>
      </a:spcBef>
      <a:spcAft>
        <a:spcPct val="0"/>
      </a:spcAft>
      <a:defRPr sz="900" kern="1200">
        <a:solidFill>
          <a:schemeClr val="tx1"/>
        </a:solidFill>
        <a:latin typeface="Arial" charset="0"/>
        <a:ea typeface="+mn-ea"/>
        <a:cs typeface="+mn-cs"/>
      </a:defRPr>
    </a:lvl3pPr>
    <a:lvl4pPr marL="1371600" algn="ctr" rtl="0" fontAlgn="base">
      <a:spcBef>
        <a:spcPct val="0"/>
      </a:spcBef>
      <a:spcAft>
        <a:spcPct val="0"/>
      </a:spcAft>
      <a:defRPr sz="900" kern="1200">
        <a:solidFill>
          <a:schemeClr val="tx1"/>
        </a:solidFill>
        <a:latin typeface="Arial" charset="0"/>
        <a:ea typeface="+mn-ea"/>
        <a:cs typeface="+mn-cs"/>
      </a:defRPr>
    </a:lvl4pPr>
    <a:lvl5pPr marL="1828800" algn="ctr" rtl="0" fontAlgn="base">
      <a:spcBef>
        <a:spcPct val="0"/>
      </a:spcBef>
      <a:spcAft>
        <a:spcPct val="0"/>
      </a:spcAft>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vegol" initials="" lastIdx="16" clrIdx="0"/>
  <p:cmAuthor id="1" name="billbl" initials="" lastIdx="1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66FF33"/>
    <a:srgbClr val="DDDDDD"/>
    <a:srgbClr val="FF3300"/>
    <a:srgbClr val="33CCFF"/>
    <a:srgbClr val="FFFF00"/>
    <a:srgbClr val="EAEAEA"/>
    <a:srgbClr val="FF9900"/>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29" autoAdjust="0"/>
    <p:restoredTop sz="89947" autoAdjust="0"/>
  </p:normalViewPr>
  <p:slideViewPr>
    <p:cSldViewPr snapToGrid="0">
      <p:cViewPr varScale="1">
        <p:scale>
          <a:sx n="65" d="100"/>
          <a:sy n="65" d="100"/>
        </p:scale>
        <p:origin x="-660" y="-108"/>
      </p:cViewPr>
      <p:guideLst>
        <p:guide orient="horz" pos="4319"/>
        <p:guide pos="28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278"/>
    </p:cViewPr>
  </p:sorterViewPr>
  <p:notesViewPr>
    <p:cSldViewPr snapToGrid="0">
      <p:cViewPr>
        <p:scale>
          <a:sx n="100" d="100"/>
          <a:sy n="100" d="100"/>
        </p:scale>
        <p:origin x="-888" y="-72"/>
      </p:cViewPr>
      <p:guideLst>
        <p:guide orient="horz" pos="3104"/>
        <p:guide pos="2136"/>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image" Target="../media/image13.wmf"/><Relationship Id="rId7" Type="http://schemas.openxmlformats.org/officeDocument/2006/relationships/image" Target="../media/image16.wmf"/><Relationship Id="rId2" Type="http://schemas.openxmlformats.org/officeDocument/2006/relationships/image" Target="../media/image12.wmf"/><Relationship Id="rId1" Type="http://schemas.openxmlformats.org/officeDocument/2006/relationships/image" Target="../media/image11.wmf"/><Relationship Id="rId6" Type="http://schemas.openxmlformats.org/officeDocument/2006/relationships/image" Target="../media/image7.wmf"/><Relationship Id="rId5" Type="http://schemas.openxmlformats.org/officeDocument/2006/relationships/image" Target="../media/image15.wmf"/><Relationship Id="rId4"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43225" cy="495300"/>
          </a:xfrm>
          <a:prstGeom prst="rect">
            <a:avLst/>
          </a:prstGeom>
          <a:noFill/>
          <a:ln w="9525">
            <a:noFill/>
            <a:miter lim="800000"/>
            <a:headEnd/>
            <a:tailEnd/>
          </a:ln>
          <a:effectLst/>
        </p:spPr>
        <p:txBody>
          <a:bodyPr vert="horz" wrap="square" lIns="92551" tIns="46278" rIns="92551" bIns="46278" numCol="1" anchor="t" anchorCtr="0" compatLnSpc="1">
            <a:prstTxWarp prst="textNoShape">
              <a:avLst/>
            </a:prstTxWarp>
          </a:bodyPr>
          <a:lstStyle>
            <a:lvl1pPr algn="l" defTabSz="927100">
              <a:defRPr sz="1200">
                <a:latin typeface="Times New Roman" pitchFamily="18" charset="0"/>
              </a:defRPr>
            </a:lvl1pPr>
          </a:lstStyle>
          <a:p>
            <a:endParaRPr lang="en-US" altLang="zh-CN"/>
          </a:p>
        </p:txBody>
      </p:sp>
      <p:sp>
        <p:nvSpPr>
          <p:cNvPr id="19459" name="Rectangle 3"/>
          <p:cNvSpPr>
            <a:spLocks noGrp="1" noChangeArrowheads="1"/>
          </p:cNvSpPr>
          <p:nvPr>
            <p:ph type="dt" sz="quarter" idx="1"/>
          </p:nvPr>
        </p:nvSpPr>
        <p:spPr bwMode="auto">
          <a:xfrm>
            <a:off x="3838575" y="0"/>
            <a:ext cx="2943225" cy="495300"/>
          </a:xfrm>
          <a:prstGeom prst="rect">
            <a:avLst/>
          </a:prstGeom>
          <a:noFill/>
          <a:ln w="9525">
            <a:noFill/>
            <a:miter lim="800000"/>
            <a:headEnd/>
            <a:tailEnd/>
          </a:ln>
          <a:effectLst/>
        </p:spPr>
        <p:txBody>
          <a:bodyPr vert="horz" wrap="square" lIns="92551" tIns="46278" rIns="92551" bIns="46278" numCol="1" anchor="t" anchorCtr="0" compatLnSpc="1">
            <a:prstTxWarp prst="textNoShape">
              <a:avLst/>
            </a:prstTxWarp>
          </a:bodyPr>
          <a:lstStyle>
            <a:lvl1pPr algn="r" defTabSz="927100">
              <a:defRPr sz="1200">
                <a:latin typeface="Times New Roman" pitchFamily="18" charset="0"/>
              </a:defRPr>
            </a:lvl1pPr>
          </a:lstStyle>
          <a:p>
            <a:endParaRPr lang="en-US" altLang="zh-CN"/>
          </a:p>
        </p:txBody>
      </p:sp>
      <p:sp>
        <p:nvSpPr>
          <p:cNvPr id="19460" name="Rectangle 4"/>
          <p:cNvSpPr>
            <a:spLocks noGrp="1" noChangeArrowheads="1"/>
          </p:cNvSpPr>
          <p:nvPr>
            <p:ph type="ftr" sz="quarter" idx="2"/>
          </p:nvPr>
        </p:nvSpPr>
        <p:spPr bwMode="auto">
          <a:xfrm>
            <a:off x="0" y="9359900"/>
            <a:ext cx="2943225" cy="495300"/>
          </a:xfrm>
          <a:prstGeom prst="rect">
            <a:avLst/>
          </a:prstGeom>
          <a:noFill/>
          <a:ln w="9525">
            <a:noFill/>
            <a:miter lim="800000"/>
            <a:headEnd/>
            <a:tailEnd/>
          </a:ln>
          <a:effectLst/>
        </p:spPr>
        <p:txBody>
          <a:bodyPr vert="horz" wrap="square" lIns="92551" tIns="46278" rIns="92551" bIns="46278" numCol="1" anchor="b" anchorCtr="0" compatLnSpc="1">
            <a:prstTxWarp prst="textNoShape">
              <a:avLst/>
            </a:prstTxWarp>
          </a:bodyPr>
          <a:lstStyle>
            <a:lvl1pPr algn="l" defTabSz="927100">
              <a:defRPr sz="1200">
                <a:latin typeface="Times New Roman" pitchFamily="18" charset="0"/>
              </a:defRPr>
            </a:lvl1pPr>
          </a:lstStyle>
          <a:p>
            <a:endParaRPr lang="en-US" altLang="zh-CN"/>
          </a:p>
        </p:txBody>
      </p:sp>
      <p:sp>
        <p:nvSpPr>
          <p:cNvPr id="19461" name="Rectangle 5"/>
          <p:cNvSpPr>
            <a:spLocks noGrp="1" noChangeArrowheads="1"/>
          </p:cNvSpPr>
          <p:nvPr>
            <p:ph type="sldNum" sz="quarter" idx="3"/>
          </p:nvPr>
        </p:nvSpPr>
        <p:spPr bwMode="auto">
          <a:xfrm>
            <a:off x="3838575" y="9359900"/>
            <a:ext cx="2943225" cy="495300"/>
          </a:xfrm>
          <a:prstGeom prst="rect">
            <a:avLst/>
          </a:prstGeom>
          <a:noFill/>
          <a:ln w="9525">
            <a:noFill/>
            <a:miter lim="800000"/>
            <a:headEnd/>
            <a:tailEnd/>
          </a:ln>
          <a:effectLst/>
        </p:spPr>
        <p:txBody>
          <a:bodyPr vert="horz" wrap="square" lIns="92551" tIns="46278" rIns="92551" bIns="46278" numCol="1" anchor="b" anchorCtr="0" compatLnSpc="1">
            <a:prstTxWarp prst="textNoShape">
              <a:avLst/>
            </a:prstTxWarp>
          </a:bodyPr>
          <a:lstStyle>
            <a:lvl1pPr algn="r" defTabSz="927100">
              <a:defRPr sz="1200">
                <a:latin typeface="Times New Roman" pitchFamily="18" charset="0"/>
              </a:defRPr>
            </a:lvl1pPr>
          </a:lstStyle>
          <a:p>
            <a:fld id="{4E482A1C-68C0-4AB8-B782-4D84947E5D3F}" type="slidenum">
              <a:rPr lang="zh-CN" altLang="en-US"/>
              <a:pPr/>
              <a: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43225" cy="495300"/>
          </a:xfrm>
          <a:prstGeom prst="rect">
            <a:avLst/>
          </a:prstGeom>
          <a:noFill/>
          <a:ln w="9525">
            <a:noFill/>
            <a:miter lim="800000"/>
            <a:headEnd/>
            <a:tailEnd/>
          </a:ln>
          <a:effectLst/>
        </p:spPr>
        <p:txBody>
          <a:bodyPr vert="horz" wrap="square" lIns="92551" tIns="46278" rIns="92551" bIns="46278" numCol="1" anchor="t" anchorCtr="0" compatLnSpc="1">
            <a:prstTxWarp prst="textNoShape">
              <a:avLst/>
            </a:prstTxWarp>
          </a:bodyPr>
          <a:lstStyle>
            <a:lvl1pPr algn="l" defTabSz="927100">
              <a:defRPr sz="1200">
                <a:latin typeface="Times New Roman" pitchFamily="18" charset="0"/>
              </a:defRPr>
            </a:lvl1pPr>
          </a:lstStyle>
          <a:p>
            <a:endParaRPr lang="en-US" altLang="zh-CN"/>
          </a:p>
        </p:txBody>
      </p:sp>
      <p:sp>
        <p:nvSpPr>
          <p:cNvPr id="23555" name="Rectangle 3"/>
          <p:cNvSpPr>
            <a:spLocks noGrp="1" noChangeArrowheads="1"/>
          </p:cNvSpPr>
          <p:nvPr>
            <p:ph type="dt" idx="1"/>
          </p:nvPr>
        </p:nvSpPr>
        <p:spPr bwMode="auto">
          <a:xfrm>
            <a:off x="3838575" y="0"/>
            <a:ext cx="2943225" cy="495300"/>
          </a:xfrm>
          <a:prstGeom prst="rect">
            <a:avLst/>
          </a:prstGeom>
          <a:noFill/>
          <a:ln w="9525">
            <a:noFill/>
            <a:miter lim="800000"/>
            <a:headEnd/>
            <a:tailEnd/>
          </a:ln>
          <a:effectLst/>
        </p:spPr>
        <p:txBody>
          <a:bodyPr vert="horz" wrap="square" lIns="92551" tIns="46278" rIns="92551" bIns="46278" numCol="1" anchor="t" anchorCtr="0" compatLnSpc="1">
            <a:prstTxWarp prst="textNoShape">
              <a:avLst/>
            </a:prstTxWarp>
          </a:bodyPr>
          <a:lstStyle>
            <a:lvl1pPr algn="r" defTabSz="927100">
              <a:defRPr sz="1200">
                <a:latin typeface="Times New Roman" pitchFamily="18" charset="0"/>
              </a:defRPr>
            </a:lvl1pPr>
          </a:lstStyle>
          <a:p>
            <a:endParaRPr lang="en-US" altLang="zh-CN"/>
          </a:p>
        </p:txBody>
      </p:sp>
      <p:sp>
        <p:nvSpPr>
          <p:cNvPr id="23556" name="Rectangle 4"/>
          <p:cNvSpPr>
            <a:spLocks noGrp="1" noRot="1" noChangeAspect="1" noChangeArrowheads="1" noTextEdit="1"/>
          </p:cNvSpPr>
          <p:nvPr>
            <p:ph type="sldImg" idx="2"/>
          </p:nvPr>
        </p:nvSpPr>
        <p:spPr bwMode="auto">
          <a:xfrm>
            <a:off x="928688" y="736600"/>
            <a:ext cx="4929187" cy="3697288"/>
          </a:xfrm>
          <a:prstGeom prst="rect">
            <a:avLst/>
          </a:prstGeom>
          <a:noFill/>
          <a:ln w="9525">
            <a:solidFill>
              <a:srgbClr val="000000"/>
            </a:solidFill>
            <a:miter lim="800000"/>
            <a:headEnd/>
            <a:tailEnd/>
          </a:ln>
          <a:effectLst/>
        </p:spPr>
      </p:sp>
      <p:sp>
        <p:nvSpPr>
          <p:cNvPr id="23557" name="Rectangle 5"/>
          <p:cNvSpPr>
            <a:spLocks noGrp="1" noChangeArrowheads="1"/>
          </p:cNvSpPr>
          <p:nvPr>
            <p:ph type="body" sz="quarter" idx="3"/>
          </p:nvPr>
        </p:nvSpPr>
        <p:spPr bwMode="auto">
          <a:xfrm>
            <a:off x="904875" y="4681538"/>
            <a:ext cx="4972050" cy="4437062"/>
          </a:xfrm>
          <a:prstGeom prst="rect">
            <a:avLst/>
          </a:prstGeom>
          <a:noFill/>
          <a:ln w="9525">
            <a:noFill/>
            <a:miter lim="800000"/>
            <a:headEnd/>
            <a:tailEnd/>
          </a:ln>
          <a:effectLst/>
        </p:spPr>
        <p:txBody>
          <a:bodyPr vert="horz" wrap="square" lIns="92551" tIns="46278" rIns="92551" bIns="46278"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23558" name="Rectangle 6"/>
          <p:cNvSpPr>
            <a:spLocks noGrp="1" noChangeArrowheads="1"/>
          </p:cNvSpPr>
          <p:nvPr>
            <p:ph type="ftr" sz="quarter" idx="4"/>
          </p:nvPr>
        </p:nvSpPr>
        <p:spPr bwMode="auto">
          <a:xfrm>
            <a:off x="0" y="9359900"/>
            <a:ext cx="2943225" cy="495300"/>
          </a:xfrm>
          <a:prstGeom prst="rect">
            <a:avLst/>
          </a:prstGeom>
          <a:noFill/>
          <a:ln w="9525">
            <a:noFill/>
            <a:miter lim="800000"/>
            <a:headEnd/>
            <a:tailEnd/>
          </a:ln>
          <a:effectLst/>
        </p:spPr>
        <p:txBody>
          <a:bodyPr vert="horz" wrap="square" lIns="92551" tIns="46278" rIns="92551" bIns="46278" numCol="1" anchor="b" anchorCtr="0" compatLnSpc="1">
            <a:prstTxWarp prst="textNoShape">
              <a:avLst/>
            </a:prstTxWarp>
          </a:bodyPr>
          <a:lstStyle>
            <a:lvl1pPr algn="l" defTabSz="927100">
              <a:defRPr sz="1200">
                <a:latin typeface="Times New Roman" pitchFamily="18" charset="0"/>
              </a:defRPr>
            </a:lvl1pPr>
          </a:lstStyle>
          <a:p>
            <a:endParaRPr lang="en-US" altLang="zh-CN"/>
          </a:p>
        </p:txBody>
      </p:sp>
      <p:sp>
        <p:nvSpPr>
          <p:cNvPr id="23559" name="Rectangle 7"/>
          <p:cNvSpPr>
            <a:spLocks noGrp="1" noChangeArrowheads="1"/>
          </p:cNvSpPr>
          <p:nvPr>
            <p:ph type="sldNum" sz="quarter" idx="5"/>
          </p:nvPr>
        </p:nvSpPr>
        <p:spPr bwMode="auto">
          <a:xfrm>
            <a:off x="3838575" y="9359900"/>
            <a:ext cx="2943225" cy="495300"/>
          </a:xfrm>
          <a:prstGeom prst="rect">
            <a:avLst/>
          </a:prstGeom>
          <a:noFill/>
          <a:ln w="9525">
            <a:noFill/>
            <a:miter lim="800000"/>
            <a:headEnd/>
            <a:tailEnd/>
          </a:ln>
          <a:effectLst/>
        </p:spPr>
        <p:txBody>
          <a:bodyPr vert="horz" wrap="square" lIns="92551" tIns="46278" rIns="92551" bIns="46278" numCol="1" anchor="b" anchorCtr="0" compatLnSpc="1">
            <a:prstTxWarp prst="textNoShape">
              <a:avLst/>
            </a:prstTxWarp>
          </a:bodyPr>
          <a:lstStyle>
            <a:lvl1pPr algn="r" defTabSz="927100">
              <a:defRPr sz="1200">
                <a:latin typeface="Times New Roman" pitchFamily="18" charset="0"/>
              </a:defRPr>
            </a:lvl1pPr>
          </a:lstStyle>
          <a:p>
            <a:fld id="{4F2BD9E8-EF51-46AE-AC19-726C9F708B0C}" type="slidenum">
              <a:rPr lang="zh-CN" altLang="en-US"/>
              <a:pPr/>
              <a:t>‹#›</a:t>
            </a:fld>
            <a:endParaRPr lang="en-US" altLang="zh-CN"/>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8D6905-2B7C-4E7A-BA9A-E99E3FE8A4D0}" type="slidenum">
              <a:rPr lang="zh-CN" altLang="en-US"/>
              <a:pPr/>
              <a:t>1</a:t>
            </a:fld>
            <a:endParaRPr lang="en-US" altLang="zh-CN"/>
          </a:p>
        </p:txBody>
      </p:sp>
      <p:sp>
        <p:nvSpPr>
          <p:cNvPr id="3326978" name="Rectangle 2"/>
          <p:cNvSpPr>
            <a:spLocks noGrp="1" noRot="1" noChangeAspect="1" noChangeArrowheads="1" noTextEdit="1"/>
          </p:cNvSpPr>
          <p:nvPr>
            <p:ph type="sldImg"/>
          </p:nvPr>
        </p:nvSpPr>
        <p:spPr>
          <a:ln/>
        </p:spPr>
      </p:sp>
      <p:sp>
        <p:nvSpPr>
          <p:cNvPr id="3326979" name="Rectangle 3"/>
          <p:cNvSpPr>
            <a:spLocks noGrp="1" noChangeArrowheads="1"/>
          </p:cNvSpPr>
          <p:nvPr>
            <p:ph type="body" idx="1"/>
          </p:nvPr>
        </p:nvSpPr>
        <p:spPr/>
        <p:txBody>
          <a:bodyPr/>
          <a:lstStyle/>
          <a:p>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BF8A03-F254-4379-85D5-429CC683585E}" type="slidenum">
              <a:rPr lang="zh-CN" altLang="en-US"/>
              <a:pPr/>
              <a:t>16</a:t>
            </a:fld>
            <a:endParaRPr lang="en-US" altLang="zh-CN"/>
          </a:p>
        </p:txBody>
      </p:sp>
      <p:sp>
        <p:nvSpPr>
          <p:cNvPr id="3420162" name="Rectangle 2"/>
          <p:cNvSpPr>
            <a:spLocks noGrp="1" noRot="1" noChangeAspect="1" noChangeArrowheads="1" noTextEdit="1"/>
          </p:cNvSpPr>
          <p:nvPr>
            <p:ph type="sldImg"/>
          </p:nvPr>
        </p:nvSpPr>
        <p:spPr>
          <a:xfrm>
            <a:off x="927100" y="739775"/>
            <a:ext cx="4927600" cy="3695700"/>
          </a:xfrm>
          <a:ln/>
        </p:spPr>
      </p:sp>
      <p:sp>
        <p:nvSpPr>
          <p:cNvPr id="3420163" name="Rectangle 3"/>
          <p:cNvSpPr>
            <a:spLocks noGrp="1" noChangeArrowheads="1"/>
          </p:cNvSpPr>
          <p:nvPr>
            <p:ph type="body" idx="1"/>
          </p:nvPr>
        </p:nvSpPr>
        <p:spPr>
          <a:xfrm>
            <a:off x="677863" y="4681538"/>
            <a:ext cx="5426075" cy="4433887"/>
          </a:xfrm>
        </p:spPr>
        <p:txBody>
          <a:bodyPr/>
          <a:lstStyle/>
          <a:p>
            <a:r>
              <a:rPr lang="en-US" altLang="zh-CN"/>
              <a:t>Here are the setup of our experiments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We use NP-chunking</a:t>
            </a:r>
            <a:r>
              <a:rPr lang="en-US" altLang="zh-CN" baseline="0" dirty="0" smtClean="0"/>
              <a:t> results to introduce additional features.</a:t>
            </a:r>
            <a:endParaRPr lang="zh-CN" altLang="en-US" dirty="0"/>
          </a:p>
        </p:txBody>
      </p:sp>
      <p:sp>
        <p:nvSpPr>
          <p:cNvPr id="4" name="Slide Number Placeholder 3"/>
          <p:cNvSpPr>
            <a:spLocks noGrp="1"/>
          </p:cNvSpPr>
          <p:nvPr>
            <p:ph type="sldNum" sz="quarter" idx="10"/>
          </p:nvPr>
        </p:nvSpPr>
        <p:spPr/>
        <p:txBody>
          <a:bodyPr/>
          <a:lstStyle/>
          <a:p>
            <a:fld id="{4F2BD9E8-EF51-46AE-AC19-726C9F708B0C}" type="slidenum">
              <a:rPr lang="zh-CN" altLang="en-US" smtClean="0"/>
              <a:pPr/>
              <a:t>18</a:t>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CEE62D-BF54-40C6-9B56-794B76938AE5}" type="slidenum">
              <a:rPr lang="zh-CN" altLang="en-US"/>
              <a:pPr/>
              <a:t>19</a:t>
            </a:fld>
            <a:endParaRPr lang="en-US" altLang="zh-CN"/>
          </a:p>
        </p:txBody>
      </p:sp>
      <p:sp>
        <p:nvSpPr>
          <p:cNvPr id="3436546" name="Rectangle 2"/>
          <p:cNvSpPr>
            <a:spLocks noGrp="1" noRot="1" noChangeAspect="1" noChangeArrowheads="1" noTextEdit="1"/>
          </p:cNvSpPr>
          <p:nvPr>
            <p:ph type="sldImg"/>
          </p:nvPr>
        </p:nvSpPr>
        <p:spPr>
          <a:xfrm>
            <a:off x="927100" y="739775"/>
            <a:ext cx="4927600" cy="3695700"/>
          </a:xfrm>
          <a:ln/>
        </p:spPr>
      </p:sp>
      <p:sp>
        <p:nvSpPr>
          <p:cNvPr id="3436547" name="Rectangle 3"/>
          <p:cNvSpPr>
            <a:spLocks noGrp="1" noChangeArrowheads="1"/>
          </p:cNvSpPr>
          <p:nvPr>
            <p:ph type="body" idx="1"/>
          </p:nvPr>
        </p:nvSpPr>
        <p:spPr>
          <a:xfrm>
            <a:off x="677863" y="4681538"/>
            <a:ext cx="5426075" cy="4433887"/>
          </a:xfrm>
        </p:spPr>
        <p:txBody>
          <a:bodyPr/>
          <a:lstStyle/>
          <a:p>
            <a:r>
              <a:rPr lang="en-US" altLang="zh-CN"/>
              <a:t>Ok. Here are the conclusions. </a:t>
            </a:r>
          </a:p>
          <a:p>
            <a:endParaRPr lang="en-US" altLang="zh-CN"/>
          </a:p>
          <a:p>
            <a:r>
              <a:rPr lang="en-US" altLang="zh-CN"/>
              <a:t>First, we propose a Dynamic Hierarchical Markov Random Field model, which is a generalization of Conditional Random Fields to incorporate structure uncertainty in hierarchical modeling. </a:t>
            </a:r>
          </a:p>
          <a:p>
            <a:endParaRPr lang="en-US" altLang="zh-CN"/>
          </a:p>
          <a:p>
            <a:r>
              <a:rPr lang="en-US" altLang="zh-CN"/>
              <a:t>We show that the model has more flexible in encoding evidence, and has more disriminative power. It’s more appropriate for diverse web data extraction.</a:t>
            </a:r>
          </a:p>
          <a:p>
            <a:endParaRPr lang="en-US" altLang="zh-CN"/>
          </a:p>
          <a:p>
            <a:r>
              <a:rPr lang="en-US" altLang="zh-CN"/>
              <a:t>We also show that the approximate learning algorithm is empirically stable and efficient.</a:t>
            </a:r>
          </a:p>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9F44F9-CF3C-4FEA-9A9A-D40F734AC141}" type="slidenum">
              <a:rPr lang="en-US" altLang="zh-CN"/>
              <a:pPr/>
              <a:t>2</a:t>
            </a:fld>
            <a:endParaRPr lang="en-US" altLang="zh-CN"/>
          </a:p>
        </p:txBody>
      </p:sp>
      <p:sp>
        <p:nvSpPr>
          <p:cNvPr id="13314" name="Rectangle 2"/>
          <p:cNvSpPr>
            <a:spLocks noGrp="1" noRot="1" noChangeAspect="1" noChangeArrowheads="1" noTextEdit="1"/>
          </p:cNvSpPr>
          <p:nvPr>
            <p:ph type="sldImg"/>
          </p:nvPr>
        </p:nvSpPr>
        <p:spPr>
          <a:xfrm>
            <a:off x="928688" y="738188"/>
            <a:ext cx="4927600" cy="3695700"/>
          </a:xfrm>
          <a:ln/>
        </p:spPr>
      </p:sp>
      <p:sp>
        <p:nvSpPr>
          <p:cNvPr id="13315" name="Rectangle 3"/>
          <p:cNvSpPr>
            <a:spLocks noGrp="1" noChangeArrowheads="1"/>
          </p:cNvSpPr>
          <p:nvPr>
            <p:ph type="body" idx="1"/>
          </p:nvPr>
        </p:nvSpPr>
        <p:spPr>
          <a:xfrm>
            <a:off x="904240" y="4681220"/>
            <a:ext cx="4973320" cy="4436552"/>
          </a:xfrm>
        </p:spPr>
        <p:txBody>
          <a:bodyPr/>
          <a:lstStyle/>
          <a:p>
            <a:r>
              <a:rPr lang="en-US" altLang="zh-CN"/>
              <a:t>Here the contents of this talk. I will start with a real-world application of Windows Live Product Search to introduce the idea of Web object extraction. And I also discuss the existing decoupled record detection and attribute labeling methods and show their disadvantages. </a:t>
            </a:r>
          </a:p>
          <a:p>
            <a:endParaRPr lang="en-US" altLang="zh-CN"/>
          </a:p>
          <a:p>
            <a:r>
              <a:rPr lang="en-US" altLang="zh-CN"/>
              <a:t>Then I will talk about our proposed simultaneous record detection and attribute labeling. </a:t>
            </a:r>
          </a:p>
          <a:p>
            <a:endParaRPr lang="en-US" altLang="zh-CN"/>
          </a:p>
          <a:p>
            <a:r>
              <a:rPr lang="en-US" altLang="zh-CN"/>
              <a:t>I will also show some experiments.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F06E5F-08B3-4BC1-B104-19A78B131D2A}" type="slidenum">
              <a:rPr lang="zh-CN" altLang="en-US"/>
              <a:pPr/>
              <a:t>3</a:t>
            </a:fld>
            <a:endParaRPr lang="en-US" altLang="zh-CN"/>
          </a:p>
        </p:txBody>
      </p:sp>
      <p:sp>
        <p:nvSpPr>
          <p:cNvPr id="3458050" name="Rectangle 2"/>
          <p:cNvSpPr>
            <a:spLocks noGrp="1" noRot="1" noChangeAspect="1" noChangeArrowheads="1" noTextEdit="1"/>
          </p:cNvSpPr>
          <p:nvPr>
            <p:ph type="sldImg"/>
          </p:nvPr>
        </p:nvSpPr>
        <p:spPr>
          <a:xfrm>
            <a:off x="927100" y="739775"/>
            <a:ext cx="4927600" cy="3695700"/>
          </a:xfrm>
          <a:ln/>
        </p:spPr>
      </p:sp>
      <p:sp>
        <p:nvSpPr>
          <p:cNvPr id="3458051" name="Rectangle 3"/>
          <p:cNvSpPr>
            <a:spLocks noGrp="1" noChangeArrowheads="1"/>
          </p:cNvSpPr>
          <p:nvPr>
            <p:ph type="body" idx="1"/>
          </p:nvPr>
        </p:nvSpPr>
        <p:spPr>
          <a:xfrm>
            <a:off x="677863" y="4681538"/>
            <a:ext cx="5426075" cy="4433887"/>
          </a:xfrm>
        </p:spPr>
        <p:txBody>
          <a:bodyPr/>
          <a:lstStyle/>
          <a:p>
            <a:r>
              <a:rPr lang="en-US" altLang="zh-CN"/>
              <a:t>Web data extraction is an information extraction (IE) task that identifies information of interest from webpages. For example, in David’s homepage we can find his name, title, affiliation, and published papers. Another example is the product information on the web for sale. Identify this information is apparently of great significance for data mining and information retrieval. However, several characteristics make this task challenging. </a:t>
            </a:r>
          </a:p>
          <a:p>
            <a:r>
              <a:rPr lang="en-US" altLang="zh-CN"/>
              <a:t>	</a:t>
            </a:r>
          </a:p>
          <a:p>
            <a:r>
              <a:rPr lang="en-US" altLang="zh-CN"/>
              <a:t>	On webpages, the data have more structures but less grammars. For example, the data have 2D spatial information like size and position. The text contents are always text fragments and are lack of natural language processing grammars. Also, the large-scale and heterogeneous webpages require that the methods must be scalable enough and easily adapted. Template-dependent methods cannot be applied because they heavily rely on the design patterns or templates.</a:t>
            </a:r>
          </a:p>
          <a:p>
            <a:r>
              <a:rPr lang="en-US" altLang="zh-CN"/>
              <a:t>	</a:t>
            </a:r>
          </a:p>
          <a:p>
            <a:r>
              <a:rPr lang="en-US" altLang="zh-CN"/>
              <a:t>	Existing work on template-independent methods include the partial tree alignment algorithm of Zhai in 2005. And our work in ICML 05, KDD’06 and KDD’07. Let’s talk a little more about these methods.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082FAD-92B5-452A-B462-5A51BFD545A9}" type="slidenum">
              <a:rPr lang="en-US" altLang="zh-CN"/>
              <a:pPr/>
              <a:t>4</a:t>
            </a:fld>
            <a:endParaRPr lang="en-US" altLang="zh-CN"/>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r>
              <a:rPr lang="en-US" altLang="zh-CN"/>
              <a:t>Before going ahead, let’s see what characteristics of the webpages make the problem non-trival.</a:t>
            </a:r>
          </a:p>
          <a:p>
            <a:r>
              <a:rPr lang="en-US" altLang="zh-CN"/>
              <a:t>First, the number is huge, and the data are heterogeneous. So, it’s not easy to develop a general model.</a:t>
            </a:r>
          </a:p>
          <a:p>
            <a:endParaRPr lang="en-US" altLang="zh-CN"/>
          </a:p>
          <a:p>
            <a:r>
              <a:rPr lang="en-US" altLang="zh-CN"/>
              <a:t>Second, the data on the web do have some structures: for example, </a:t>
            </a:r>
          </a:p>
          <a:p>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ADFB58-9FBE-429D-8C59-35090471D900}" type="slidenum">
              <a:rPr lang="en-US" altLang="zh-CN"/>
              <a:pPr/>
              <a:t>5</a:t>
            </a:fld>
            <a:endParaRPr lang="en-US" altLang="zh-CN"/>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r>
              <a:rPr lang="en-US" altLang="zh-CN"/>
              <a:t>Generally,  web data extraciton can be grouped as two types. </a:t>
            </a:r>
          </a:p>
          <a:p>
            <a:r>
              <a:rPr lang="en-US" altLang="zh-CN"/>
              <a:t>The first is structure mining. Typical tasks include data record detection, informative block detection, and data fields extraction. </a:t>
            </a:r>
          </a:p>
          <a:p>
            <a:endParaRPr lang="en-US" altLang="zh-CN"/>
          </a:p>
          <a:p>
            <a:r>
              <a:rPr lang="en-US" altLang="zh-CN"/>
              <a:t> Data record detection is to group the related information about the same object together. For example, this is a paper record.</a:t>
            </a:r>
          </a:p>
          <a:p>
            <a:endParaRPr lang="en-US" altLang="zh-CN"/>
          </a:p>
          <a:p>
            <a:r>
              <a:rPr lang="en-US" altLang="zh-CN"/>
              <a:t> Informative block detection is like record detection. An informative block can contains several data records and other interested information.</a:t>
            </a:r>
          </a:p>
          <a:p>
            <a:endParaRPr lang="en-US" altLang="zh-CN"/>
          </a:p>
          <a:p>
            <a:r>
              <a:rPr lang="en-US" altLang="zh-CN"/>
              <a:t>Data field extraction is performed at the HTML element level. It identifies the element values.</a:t>
            </a:r>
          </a:p>
          <a:p>
            <a:endParaRPr lang="en-US" altLang="zh-CN"/>
          </a:p>
          <a:p>
            <a:endParaRPr lang="en-US" altLang="zh-CN"/>
          </a:p>
          <a:p>
            <a:r>
              <a:rPr lang="en-US" altLang="zh-CN"/>
              <a:t>The second type of web data extraction is text content processing. </a:t>
            </a:r>
          </a:p>
          <a:p>
            <a:r>
              <a:rPr lang="en-US" altLang="zh-CN"/>
              <a:t>In structure mining, HTML elements are atomic extraction units, however, on webpages, an HTML element can contains multiple attributes. E.g. this element contains three authors. Text processing is to identify each author name.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99F132-9617-4C5E-8BA4-9CBF445BDD9D}" type="slidenum">
              <a:rPr lang="en-US" altLang="zh-CN"/>
              <a:pPr/>
              <a:t>7</a:t>
            </a:fld>
            <a:endParaRPr lang="en-US" altLang="zh-CN"/>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en-US" altLang="zh-CN"/>
              <a:t>To adopt NLP systems to process texts on Web, traditional methods use some pre-processing to parse Web data. Here are two examples……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9F44F9-CF3C-4FEA-9A9A-D40F734AC141}" type="slidenum">
              <a:rPr lang="en-US" altLang="zh-CN"/>
              <a:pPr/>
              <a:t>10</a:t>
            </a:fld>
            <a:endParaRPr lang="en-US" altLang="zh-CN"/>
          </a:p>
        </p:txBody>
      </p:sp>
      <p:sp>
        <p:nvSpPr>
          <p:cNvPr id="13314" name="Rectangle 2"/>
          <p:cNvSpPr>
            <a:spLocks noGrp="1" noRot="1" noChangeAspect="1" noChangeArrowheads="1" noTextEdit="1"/>
          </p:cNvSpPr>
          <p:nvPr>
            <p:ph type="sldImg"/>
          </p:nvPr>
        </p:nvSpPr>
        <p:spPr>
          <a:xfrm>
            <a:off x="928688" y="738188"/>
            <a:ext cx="4927600" cy="3695700"/>
          </a:xfrm>
          <a:ln/>
        </p:spPr>
      </p:sp>
      <p:sp>
        <p:nvSpPr>
          <p:cNvPr id="13315" name="Rectangle 3"/>
          <p:cNvSpPr>
            <a:spLocks noGrp="1" noChangeArrowheads="1"/>
          </p:cNvSpPr>
          <p:nvPr>
            <p:ph type="body" idx="1"/>
          </p:nvPr>
        </p:nvSpPr>
        <p:spPr>
          <a:xfrm>
            <a:off x="904240" y="4681220"/>
            <a:ext cx="4973320" cy="4436552"/>
          </a:xfrm>
        </p:spPr>
        <p:txBody>
          <a:bodyPr/>
          <a:lstStyle/>
          <a:p>
            <a:r>
              <a:rPr lang="en-US" altLang="zh-CN"/>
              <a:t>Here the contents of this talk. I will start with a real-world application of Windows Live Product Search to introduce the idea of Web object extraction. And I also discuss the existing decoupled record detection and attribute labeling methods and show their disadvantages. </a:t>
            </a:r>
          </a:p>
          <a:p>
            <a:endParaRPr lang="en-US" altLang="zh-CN"/>
          </a:p>
          <a:p>
            <a:r>
              <a:rPr lang="en-US" altLang="zh-CN"/>
              <a:t>Then I will talk about our proposed simultaneous record detection and attribute labeling. </a:t>
            </a:r>
          </a:p>
          <a:p>
            <a:endParaRPr lang="en-US" altLang="zh-CN"/>
          </a:p>
          <a:p>
            <a:r>
              <a:rPr lang="en-US" altLang="zh-CN"/>
              <a:t>I will also show some experiments.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81ECE0-20B1-4B26-84DE-CEFA12243AA8}" type="slidenum">
              <a:rPr lang="zh-CN" altLang="en-US"/>
              <a:pPr/>
              <a:t>11</a:t>
            </a:fld>
            <a:endParaRPr lang="en-US" altLang="zh-CN"/>
          </a:p>
        </p:txBody>
      </p:sp>
      <p:sp>
        <p:nvSpPr>
          <p:cNvPr id="3449858" name="Rectangle 2"/>
          <p:cNvSpPr>
            <a:spLocks noGrp="1" noRot="1" noChangeAspect="1" noChangeArrowheads="1" noTextEdit="1"/>
          </p:cNvSpPr>
          <p:nvPr>
            <p:ph type="sldImg"/>
          </p:nvPr>
        </p:nvSpPr>
        <p:spPr>
          <a:xfrm>
            <a:off x="927100" y="739775"/>
            <a:ext cx="4927600" cy="3695700"/>
          </a:xfrm>
          <a:ln/>
        </p:spPr>
      </p:sp>
      <p:sp>
        <p:nvSpPr>
          <p:cNvPr id="3449859" name="Rectangle 3"/>
          <p:cNvSpPr>
            <a:spLocks noGrp="1" noChangeArrowheads="1"/>
          </p:cNvSpPr>
          <p:nvPr>
            <p:ph type="body" idx="1"/>
          </p:nvPr>
        </p:nvSpPr>
        <p:spPr>
          <a:xfrm>
            <a:off x="677863" y="4681538"/>
            <a:ext cx="5426075" cy="4433887"/>
          </a:xfrm>
        </p:spPr>
        <p:txBody>
          <a:bodyPr/>
          <a:lstStyle/>
          <a:p>
            <a:r>
              <a:rPr lang="en-US" altLang="zh-CN"/>
              <a:t>The de-coupled methods are far from perfect. For example, the error propagation. Lack of semantics in record detection. Lack of mutual interactions in attribute labeling. Local Markov assumption.</a:t>
            </a:r>
          </a:p>
          <a:p>
            <a:endParaRPr lang="en-US" altLang="zh-CN"/>
          </a:p>
          <a:p>
            <a:endParaRPr lang="en-US" altLang="zh-CN"/>
          </a:p>
          <a:p>
            <a:r>
              <a:rPr lang="en-US" altLang="zh-CN"/>
              <a:t>To address these problems, we propose the hierarchical model. The model is just an instance of our proposed Dynamic Hierarchical Markov Random Fields.</a:t>
            </a:r>
          </a:p>
          <a:p>
            <a:endParaRPr lang="en-US" altLang="zh-CN"/>
          </a:p>
          <a:p>
            <a:r>
              <a:rPr lang="en-US" altLang="zh-CN"/>
              <a:t>In this model, we can jointly do Web object extraction and overcome all the above limitations. Of course, this model suffers from the blocky artifact issue. Actually this is the main motivation we propose the dynamic model.</a:t>
            </a:r>
          </a:p>
          <a:p>
            <a:endParaRPr lang="en-US" altLang="zh-CN"/>
          </a:p>
          <a:p>
            <a:r>
              <a:rPr lang="en-US" altLang="zh-CN"/>
              <a:t>About this model and also the application, more details can be found in our KDD 2006 paper.</a:t>
            </a:r>
          </a:p>
          <a:p>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9F44F9-CF3C-4FEA-9A9A-D40F734AC141}" type="slidenum">
              <a:rPr lang="en-US" altLang="zh-CN"/>
              <a:pPr/>
              <a:t>15</a:t>
            </a:fld>
            <a:endParaRPr lang="en-US" altLang="zh-CN"/>
          </a:p>
        </p:txBody>
      </p:sp>
      <p:sp>
        <p:nvSpPr>
          <p:cNvPr id="13314" name="Rectangle 2"/>
          <p:cNvSpPr>
            <a:spLocks noGrp="1" noRot="1" noChangeAspect="1" noChangeArrowheads="1" noTextEdit="1"/>
          </p:cNvSpPr>
          <p:nvPr>
            <p:ph type="sldImg"/>
          </p:nvPr>
        </p:nvSpPr>
        <p:spPr>
          <a:xfrm>
            <a:off x="928688" y="738188"/>
            <a:ext cx="4927600" cy="3695700"/>
          </a:xfrm>
          <a:ln/>
        </p:spPr>
      </p:sp>
      <p:sp>
        <p:nvSpPr>
          <p:cNvPr id="13315" name="Rectangle 3"/>
          <p:cNvSpPr>
            <a:spLocks noGrp="1" noChangeArrowheads="1"/>
          </p:cNvSpPr>
          <p:nvPr>
            <p:ph type="body" idx="1"/>
          </p:nvPr>
        </p:nvSpPr>
        <p:spPr>
          <a:xfrm>
            <a:off x="904240" y="4681220"/>
            <a:ext cx="4973320" cy="4436552"/>
          </a:xfrm>
        </p:spPr>
        <p:txBody>
          <a:bodyPr/>
          <a:lstStyle/>
          <a:p>
            <a:r>
              <a:rPr lang="en-US" altLang="zh-CN"/>
              <a:t>Here the contents of this talk. I will start with a real-world application of Windows Live Product Search to introduce the idea of Web object extraction. And I also discuss the existing decoupled record detection and attribute labeling methods and show their disadvantages. </a:t>
            </a:r>
          </a:p>
          <a:p>
            <a:endParaRPr lang="en-US" altLang="zh-CN"/>
          </a:p>
          <a:p>
            <a:r>
              <a:rPr lang="en-US" altLang="zh-CN"/>
              <a:t>Then I will talk about our proposed simultaneous record detection and attribute labeling. </a:t>
            </a:r>
          </a:p>
          <a:p>
            <a:endParaRPr lang="en-US" altLang="zh-CN"/>
          </a:p>
          <a:p>
            <a:r>
              <a:rPr lang="en-US" altLang="zh-CN"/>
              <a:t>I will also show some experiments.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06850" name="Rectangle 2"/>
          <p:cNvSpPr>
            <a:spLocks noGrp="1" noChangeArrowheads="1"/>
          </p:cNvSpPr>
          <p:nvPr>
            <p:ph type="ctrTitle"/>
          </p:nvPr>
        </p:nvSpPr>
        <p:spPr>
          <a:xfrm>
            <a:off x="685800" y="2130425"/>
            <a:ext cx="7772400" cy="1470025"/>
          </a:xfrm>
        </p:spPr>
        <p:txBody>
          <a:bodyPr/>
          <a:lstStyle>
            <a:lvl1pPr>
              <a:defRPr/>
            </a:lvl1pPr>
          </a:lstStyle>
          <a:p>
            <a:r>
              <a:rPr lang="en-US" altLang="zh-CN"/>
              <a:t>Click to edit Master title style</a:t>
            </a:r>
          </a:p>
        </p:txBody>
      </p:sp>
      <p:sp>
        <p:nvSpPr>
          <p:cNvPr id="20685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ltLang="zh-CN"/>
              <a:t>Click to edit Master subtitle style</a:t>
            </a:r>
          </a:p>
        </p:txBody>
      </p:sp>
      <p:sp>
        <p:nvSpPr>
          <p:cNvPr id="206852" name="Rectangle 4"/>
          <p:cNvSpPr>
            <a:spLocks noGrp="1" noChangeArrowheads="1"/>
          </p:cNvSpPr>
          <p:nvPr>
            <p:ph type="dt" sz="half" idx="2"/>
          </p:nvPr>
        </p:nvSpPr>
        <p:spPr bwMode="auto">
          <a:xfrm>
            <a:off x="457200" y="6245225"/>
            <a:ext cx="2133600" cy="4762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l">
              <a:defRPr sz="1400">
                <a:latin typeface="Times New Roman" pitchFamily="18" charset="0"/>
                <a:ea typeface="宋体" pitchFamily="2" charset="-122"/>
              </a:defRPr>
            </a:lvl1pPr>
          </a:lstStyle>
          <a:p>
            <a:endParaRPr lang="en-US" altLang="zh-CN"/>
          </a:p>
        </p:txBody>
      </p:sp>
      <p:sp>
        <p:nvSpPr>
          <p:cNvPr id="206854" name="Rectangle 6"/>
          <p:cNvSpPr>
            <a:spLocks noGrp="1" noChangeArrowheads="1"/>
          </p:cNvSpPr>
          <p:nvPr>
            <p:ph type="sldNum" sz="quarter" idx="4"/>
          </p:nvPr>
        </p:nvSpPr>
        <p:spPr>
          <a:xfrm>
            <a:off x="6553200" y="6245225"/>
            <a:ext cx="2133600" cy="476250"/>
          </a:xfrm>
        </p:spPr>
        <p:txBody>
          <a:bodyPr/>
          <a:lstStyle>
            <a:lvl1pPr>
              <a:defRPr/>
            </a:lvl1pPr>
          </a:lstStyle>
          <a:p>
            <a:fld id="{5553FA99-6338-4DA7-BFD1-9959225985F2}" type="slidenum">
              <a:rPr lang="zh-CN" altLang="en-US"/>
              <a:pPr/>
              <a:t>‹#›</a:t>
            </a:fld>
            <a:endParaRPr lang="en-US" altLang="zh-CN"/>
          </a:p>
        </p:txBody>
      </p:sp>
      <p:sp>
        <p:nvSpPr>
          <p:cNvPr id="206856" name="Rectangle 8"/>
          <p:cNvSpPr>
            <a:spLocks noChangeArrowheads="1"/>
          </p:cNvSpPr>
          <p:nvPr/>
        </p:nvSpPr>
        <p:spPr bwMode="auto">
          <a:xfrm>
            <a:off x="9499600" y="7305675"/>
            <a:ext cx="330200" cy="241300"/>
          </a:xfrm>
          <a:prstGeom prst="rect">
            <a:avLst/>
          </a:prstGeom>
          <a:noFill/>
          <a:ln w="12700">
            <a:noFill/>
            <a:miter lim="800000"/>
            <a:headEnd/>
            <a:tailEnd/>
          </a:ln>
          <a:effectLst/>
        </p:spPr>
        <p:txBody>
          <a:bodyPr wrap="none" lIns="90488" tIns="44450" rIns="90488" bIns="44450">
            <a:spAutoFit/>
          </a:bodyPr>
          <a:lstStyle/>
          <a:p>
            <a:pPr algn="l" eaLnBrk="0" hangingPunct="0"/>
            <a:fld id="{67652D15-0879-4A06-9438-10CE281CF514}" type="slidenum">
              <a:rPr lang="zh-CN" altLang="en-US" sz="1000" b="1">
                <a:latin typeface="Times New Roman" pitchFamily="18" charset="0"/>
                <a:ea typeface="宋体" pitchFamily="2" charset="-122"/>
              </a:rPr>
              <a:pPr algn="l" eaLnBrk="0" hangingPunct="0"/>
              <a:t>‹#›</a:t>
            </a:fld>
            <a:endParaRPr lang="en-US" altLang="zh-CN" sz="1000" b="1">
              <a:latin typeface="Times New Roman" pitchFamily="18" charset="0"/>
              <a:ea typeface="宋体" pitchFamily="2" charset="-122"/>
            </a:endParaRPr>
          </a:p>
        </p:txBody>
      </p:sp>
      <p:sp>
        <p:nvSpPr>
          <p:cNvPr id="206858" name="Rectangle 10"/>
          <p:cNvSpPr>
            <a:spLocks noGrp="1" noChangeArrowheads="1"/>
          </p:cNvSpPr>
          <p:nvPr>
            <p:ph type="ftr" sz="quarter" idx="3"/>
          </p:nvPr>
        </p:nvSpPr>
        <p:spPr/>
        <p:txBody>
          <a:bodyPr/>
          <a:lstStyle>
            <a:lvl1pPr>
              <a:defRPr/>
            </a:lvl1pPr>
          </a:lstStyle>
          <a:p>
            <a:r>
              <a:rPr lang="en-US" altLang="zh-CN"/>
              <a:t>MSRA Director Review, August 2004</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Slide Number Placeholder 3"/>
          <p:cNvSpPr>
            <a:spLocks noGrp="1"/>
          </p:cNvSpPr>
          <p:nvPr>
            <p:ph type="sldNum" sz="quarter" idx="10"/>
          </p:nvPr>
        </p:nvSpPr>
        <p:spPr/>
        <p:txBody>
          <a:bodyPr/>
          <a:lstStyle>
            <a:lvl1pPr>
              <a:defRPr/>
            </a:lvl1pPr>
          </a:lstStyle>
          <a:p>
            <a:fld id="{46348206-B74F-4D50-AD75-FE4A2D98FA33}" type="slidenum">
              <a:rPr lang="zh-CN" altLang="en-US"/>
              <a:pPr/>
              <a:t>‹#›</a:t>
            </a:fld>
            <a:endParaRPr lang="en-US" altLang="zh-CN"/>
          </a:p>
        </p:txBody>
      </p:sp>
      <p:sp>
        <p:nvSpPr>
          <p:cNvPr id="5" name="Footer Placeholder 4"/>
          <p:cNvSpPr>
            <a:spLocks noGrp="1"/>
          </p:cNvSpPr>
          <p:nvPr>
            <p:ph type="ftr" sz="quarter" idx="11"/>
          </p:nvPr>
        </p:nvSpPr>
        <p:spPr/>
        <p:txBody>
          <a:bodyPr/>
          <a:lstStyle>
            <a:lvl1pPr>
              <a:defRPr/>
            </a:lvl1pPr>
          </a:lstStyle>
          <a:p>
            <a:r>
              <a:rPr lang="en-US" altLang="zh-CN"/>
              <a:t>MSRA Director Review, August 2004</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1943100" cy="6096000"/>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685800" y="0"/>
            <a:ext cx="5676900" cy="6096000"/>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Slide Number Placeholder 3"/>
          <p:cNvSpPr>
            <a:spLocks noGrp="1"/>
          </p:cNvSpPr>
          <p:nvPr>
            <p:ph type="sldNum" sz="quarter" idx="10"/>
          </p:nvPr>
        </p:nvSpPr>
        <p:spPr/>
        <p:txBody>
          <a:bodyPr/>
          <a:lstStyle>
            <a:lvl1pPr>
              <a:defRPr/>
            </a:lvl1pPr>
          </a:lstStyle>
          <a:p>
            <a:fld id="{2D5461FA-A536-4BA6-8D7B-1DC55406D568}" type="slidenum">
              <a:rPr lang="zh-CN" altLang="en-US"/>
              <a:pPr/>
              <a:t>‹#›</a:t>
            </a:fld>
            <a:endParaRPr lang="en-US" altLang="zh-CN"/>
          </a:p>
        </p:txBody>
      </p:sp>
      <p:sp>
        <p:nvSpPr>
          <p:cNvPr id="5" name="Footer Placeholder 4"/>
          <p:cNvSpPr>
            <a:spLocks noGrp="1"/>
          </p:cNvSpPr>
          <p:nvPr>
            <p:ph type="ftr" sz="quarter" idx="11"/>
          </p:nvPr>
        </p:nvSpPr>
        <p:spPr/>
        <p:txBody>
          <a:bodyPr/>
          <a:lstStyle>
            <a:lvl1pPr>
              <a:defRPr/>
            </a:lvl1pPr>
          </a:lstStyle>
          <a:p>
            <a:r>
              <a:rPr lang="en-US" altLang="zh-CN"/>
              <a:t>MSRA Director Review, August 2004</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altLang="zh-CN" smtClean="0"/>
              <a:t>Click to edit Master title style</a:t>
            </a:r>
            <a:endParaRPr lang="zh-CN" altLang="en-US"/>
          </a:p>
        </p:txBody>
      </p:sp>
      <p:sp>
        <p:nvSpPr>
          <p:cNvPr id="3" name="Text Placeholder 2"/>
          <p:cNvSpPr>
            <a:spLocks noGrp="1"/>
          </p:cNvSpPr>
          <p:nvPr>
            <p:ph type="body" sz="half" idx="1"/>
          </p:nvPr>
        </p:nvSpPr>
        <p:spPr>
          <a:xfrm>
            <a:off x="685800" y="1981200"/>
            <a:ext cx="3810000" cy="4114800"/>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quarter" idx="2"/>
          </p:nvPr>
        </p:nvSpPr>
        <p:spPr>
          <a:xfrm>
            <a:off x="4648200" y="1981200"/>
            <a:ext cx="3810000" cy="1981200"/>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Content Placeholder 4"/>
          <p:cNvSpPr>
            <a:spLocks noGrp="1"/>
          </p:cNvSpPr>
          <p:nvPr>
            <p:ph sz="quarter" idx="3"/>
          </p:nvPr>
        </p:nvSpPr>
        <p:spPr>
          <a:xfrm>
            <a:off x="4648200" y="4114800"/>
            <a:ext cx="3810000" cy="1981200"/>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6" name="Slide Number Placeholder 5"/>
          <p:cNvSpPr>
            <a:spLocks noGrp="1"/>
          </p:cNvSpPr>
          <p:nvPr>
            <p:ph type="sldNum" sz="quarter" idx="10"/>
          </p:nvPr>
        </p:nvSpPr>
        <p:spPr>
          <a:xfrm>
            <a:off x="6796088" y="6257925"/>
            <a:ext cx="1905000" cy="457200"/>
          </a:xfrm>
        </p:spPr>
        <p:txBody>
          <a:bodyPr/>
          <a:lstStyle>
            <a:lvl1pPr>
              <a:defRPr/>
            </a:lvl1pPr>
          </a:lstStyle>
          <a:p>
            <a:fld id="{FA85D978-C112-4D67-90D2-EC8B14CE0DC5}" type="slidenum">
              <a:rPr lang="zh-CN" altLang="en-US"/>
              <a:pPr/>
              <a:t>‹#›</a:t>
            </a:fld>
            <a:endParaRPr lang="en-US" altLang="zh-CN"/>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r>
              <a:rPr lang="en-US" altLang="zh-CN"/>
              <a:t>MSRA Director Review, August 2004</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altLang="zh-CN" smtClean="0"/>
              <a:t>Click to edit Master title style</a:t>
            </a:r>
            <a:endParaRPr lang="zh-CN" altLang="en-US"/>
          </a:p>
        </p:txBody>
      </p:sp>
      <p:sp>
        <p:nvSpPr>
          <p:cNvPr id="3" name="Text Placeholder 2"/>
          <p:cNvSpPr>
            <a:spLocks noGrp="1"/>
          </p:cNvSpPr>
          <p:nvPr>
            <p:ph type="body" sz="half" idx="1"/>
          </p:nvPr>
        </p:nvSpPr>
        <p:spPr>
          <a:xfrm>
            <a:off x="685800" y="1981200"/>
            <a:ext cx="3810000" cy="4114800"/>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648200" y="1981200"/>
            <a:ext cx="3810000" cy="4114800"/>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Slide Number Placeholder 4"/>
          <p:cNvSpPr>
            <a:spLocks noGrp="1"/>
          </p:cNvSpPr>
          <p:nvPr>
            <p:ph type="sldNum" sz="quarter" idx="10"/>
          </p:nvPr>
        </p:nvSpPr>
        <p:spPr>
          <a:xfrm>
            <a:off x="6796088" y="6257925"/>
            <a:ext cx="1905000" cy="457200"/>
          </a:xfrm>
        </p:spPr>
        <p:txBody>
          <a:bodyPr/>
          <a:lstStyle>
            <a:lvl1pPr>
              <a:defRPr/>
            </a:lvl1pPr>
          </a:lstStyle>
          <a:p>
            <a:fld id="{145DC280-91D8-493C-938E-10E8C2D7FC41}" type="slidenum">
              <a:rPr lang="zh-CN" altLang="en-US"/>
              <a:pPr/>
              <a:t>‹#›</a:t>
            </a:fld>
            <a:endParaRPr lang="en-US" altLang="zh-CN"/>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altLang="zh-CN"/>
              <a:t>MSRA Director Review, August 2004</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0"/>
            <a:ext cx="7772400" cy="1143000"/>
          </a:xfrm>
        </p:spPr>
        <p:txBody>
          <a:bodyPr/>
          <a:lstStyle/>
          <a:p>
            <a:r>
              <a:rPr lang="en-US" altLang="zh-CN" smtClean="0"/>
              <a:t>Click to edit Master title style</a:t>
            </a:r>
            <a:endParaRPr lang="zh-CN" altLang="en-US"/>
          </a:p>
        </p:txBody>
      </p:sp>
      <p:sp>
        <p:nvSpPr>
          <p:cNvPr id="3" name="Content Placeholder 2"/>
          <p:cNvSpPr>
            <a:spLocks noGrp="1"/>
          </p:cNvSpPr>
          <p:nvPr>
            <p:ph sz="quarter" idx="1"/>
          </p:nvPr>
        </p:nvSpPr>
        <p:spPr>
          <a:xfrm>
            <a:off x="685800" y="1981200"/>
            <a:ext cx="3810000" cy="1981200"/>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quarter" idx="2"/>
          </p:nvPr>
        </p:nvSpPr>
        <p:spPr>
          <a:xfrm>
            <a:off x="4648200" y="1981200"/>
            <a:ext cx="3810000" cy="1981200"/>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Content Placeholder 4"/>
          <p:cNvSpPr>
            <a:spLocks noGrp="1"/>
          </p:cNvSpPr>
          <p:nvPr>
            <p:ph sz="quarter" idx="3"/>
          </p:nvPr>
        </p:nvSpPr>
        <p:spPr>
          <a:xfrm>
            <a:off x="685800" y="4114800"/>
            <a:ext cx="3810000" cy="1981200"/>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6" name="Content Placeholder 5"/>
          <p:cNvSpPr>
            <a:spLocks noGrp="1"/>
          </p:cNvSpPr>
          <p:nvPr>
            <p:ph sz="quarter" idx="4"/>
          </p:nvPr>
        </p:nvSpPr>
        <p:spPr>
          <a:xfrm>
            <a:off x="4648200" y="4114800"/>
            <a:ext cx="3810000" cy="1981200"/>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Slide Number Placeholder 6"/>
          <p:cNvSpPr>
            <a:spLocks noGrp="1"/>
          </p:cNvSpPr>
          <p:nvPr>
            <p:ph type="sldNum" sz="quarter" idx="10"/>
          </p:nvPr>
        </p:nvSpPr>
        <p:spPr>
          <a:xfrm>
            <a:off x="6796088" y="6257925"/>
            <a:ext cx="1905000" cy="457200"/>
          </a:xfrm>
        </p:spPr>
        <p:txBody>
          <a:bodyPr/>
          <a:lstStyle>
            <a:lvl1pPr>
              <a:defRPr/>
            </a:lvl1pPr>
          </a:lstStyle>
          <a:p>
            <a:fld id="{683627AF-04F3-4AC1-992E-D9AE2651D78C}" type="slidenum">
              <a:rPr lang="zh-CN" altLang="en-US"/>
              <a:pPr/>
              <a:t>‹#›</a:t>
            </a:fld>
            <a:endParaRPr lang="en-US" altLang="zh-CN"/>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r>
              <a:rPr lang="en-US" altLang="zh-CN"/>
              <a:t>MSRA Director Review, August 2004</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Slide Number Placeholder 3"/>
          <p:cNvSpPr>
            <a:spLocks noGrp="1"/>
          </p:cNvSpPr>
          <p:nvPr>
            <p:ph type="sldNum" sz="quarter" idx="10"/>
          </p:nvPr>
        </p:nvSpPr>
        <p:spPr/>
        <p:txBody>
          <a:bodyPr/>
          <a:lstStyle>
            <a:lvl1pPr>
              <a:defRPr/>
            </a:lvl1pPr>
          </a:lstStyle>
          <a:p>
            <a:fld id="{A6ABF3E8-F822-451E-BA69-D21F434B11F3}" type="slidenum">
              <a:rPr lang="zh-CN" altLang="en-US"/>
              <a:pPr/>
              <a:t>‹#›</a:t>
            </a:fld>
            <a:endParaRPr lang="en-US" altLang="zh-CN"/>
          </a:p>
        </p:txBody>
      </p:sp>
      <p:sp>
        <p:nvSpPr>
          <p:cNvPr id="5" name="Footer Placeholder 4"/>
          <p:cNvSpPr>
            <a:spLocks noGrp="1"/>
          </p:cNvSpPr>
          <p:nvPr>
            <p:ph type="ftr" sz="quarter" idx="11"/>
          </p:nvPr>
        </p:nvSpPr>
        <p:spPr/>
        <p:txBody>
          <a:bodyPr/>
          <a:lstStyle>
            <a:lvl1pPr>
              <a:defRPr/>
            </a:lvl1pPr>
          </a:lstStyle>
          <a:p>
            <a:r>
              <a:rPr lang="en-US" altLang="zh-CN"/>
              <a:t>MSRA Director Review, August 2004</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AB01B1C5-A4DA-4EBB-BAB8-420B122E6BE0}" type="slidenum">
              <a:rPr lang="zh-CN" altLang="en-US"/>
              <a:pPr/>
              <a:t>‹#›</a:t>
            </a:fld>
            <a:endParaRPr lang="en-US" altLang="zh-CN"/>
          </a:p>
        </p:txBody>
      </p:sp>
      <p:sp>
        <p:nvSpPr>
          <p:cNvPr id="5" name="Footer Placeholder 4"/>
          <p:cNvSpPr>
            <a:spLocks noGrp="1"/>
          </p:cNvSpPr>
          <p:nvPr>
            <p:ph type="ftr" sz="quarter" idx="11"/>
          </p:nvPr>
        </p:nvSpPr>
        <p:spPr/>
        <p:txBody>
          <a:bodyPr/>
          <a:lstStyle>
            <a:lvl1pPr>
              <a:defRPr/>
            </a:lvl1pPr>
          </a:lstStyle>
          <a:p>
            <a:r>
              <a:rPr lang="en-US" altLang="zh-CN"/>
              <a:t>MSRA Director Review, August 2004</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Slide Number Placeholder 4"/>
          <p:cNvSpPr>
            <a:spLocks noGrp="1"/>
          </p:cNvSpPr>
          <p:nvPr>
            <p:ph type="sldNum" sz="quarter" idx="10"/>
          </p:nvPr>
        </p:nvSpPr>
        <p:spPr/>
        <p:txBody>
          <a:bodyPr/>
          <a:lstStyle>
            <a:lvl1pPr>
              <a:defRPr/>
            </a:lvl1pPr>
          </a:lstStyle>
          <a:p>
            <a:fld id="{17AB581D-429C-421D-94C4-4D3F49D15DE5}" type="slidenum">
              <a:rPr lang="zh-CN" altLang="en-US"/>
              <a:pPr/>
              <a:t>‹#›</a:t>
            </a:fld>
            <a:endParaRPr lang="en-US" altLang="zh-CN"/>
          </a:p>
        </p:txBody>
      </p:sp>
      <p:sp>
        <p:nvSpPr>
          <p:cNvPr id="6" name="Footer Placeholder 5"/>
          <p:cNvSpPr>
            <a:spLocks noGrp="1"/>
          </p:cNvSpPr>
          <p:nvPr>
            <p:ph type="ftr" sz="quarter" idx="11"/>
          </p:nvPr>
        </p:nvSpPr>
        <p:spPr/>
        <p:txBody>
          <a:bodyPr/>
          <a:lstStyle>
            <a:lvl1pPr>
              <a:defRPr/>
            </a:lvl1pPr>
          </a:lstStyle>
          <a:p>
            <a:r>
              <a:rPr lang="en-US" altLang="zh-CN"/>
              <a:t>MSRA Director Review, August 2004</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Slide Number Placeholder 6"/>
          <p:cNvSpPr>
            <a:spLocks noGrp="1"/>
          </p:cNvSpPr>
          <p:nvPr>
            <p:ph type="sldNum" sz="quarter" idx="10"/>
          </p:nvPr>
        </p:nvSpPr>
        <p:spPr/>
        <p:txBody>
          <a:bodyPr/>
          <a:lstStyle>
            <a:lvl1pPr>
              <a:defRPr/>
            </a:lvl1pPr>
          </a:lstStyle>
          <a:p>
            <a:fld id="{FD85BF1F-D4F9-49D2-902A-717C39B4AA02}" type="slidenum">
              <a:rPr lang="zh-CN" altLang="en-US"/>
              <a:pPr/>
              <a:t>‹#›</a:t>
            </a:fld>
            <a:endParaRPr lang="en-US" altLang="zh-CN"/>
          </a:p>
        </p:txBody>
      </p:sp>
      <p:sp>
        <p:nvSpPr>
          <p:cNvPr id="8" name="Footer Placeholder 7"/>
          <p:cNvSpPr>
            <a:spLocks noGrp="1"/>
          </p:cNvSpPr>
          <p:nvPr>
            <p:ph type="ftr" sz="quarter" idx="11"/>
          </p:nvPr>
        </p:nvSpPr>
        <p:spPr/>
        <p:txBody>
          <a:bodyPr/>
          <a:lstStyle>
            <a:lvl1pPr>
              <a:defRPr/>
            </a:lvl1pPr>
          </a:lstStyle>
          <a:p>
            <a:r>
              <a:rPr lang="en-US" altLang="zh-CN"/>
              <a:t>MSRA Director Review, August 2004</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Slide Number Placeholder 2"/>
          <p:cNvSpPr>
            <a:spLocks noGrp="1"/>
          </p:cNvSpPr>
          <p:nvPr>
            <p:ph type="sldNum" sz="quarter" idx="10"/>
          </p:nvPr>
        </p:nvSpPr>
        <p:spPr/>
        <p:txBody>
          <a:bodyPr/>
          <a:lstStyle>
            <a:lvl1pPr>
              <a:defRPr/>
            </a:lvl1pPr>
          </a:lstStyle>
          <a:p>
            <a:fld id="{06FC0E0C-CAAE-44EB-B4ED-419281125EB4}" type="slidenum">
              <a:rPr lang="zh-CN" altLang="en-US"/>
              <a:pPr/>
              <a:t>‹#›</a:t>
            </a:fld>
            <a:endParaRPr lang="en-US" altLang="zh-CN"/>
          </a:p>
        </p:txBody>
      </p:sp>
      <p:sp>
        <p:nvSpPr>
          <p:cNvPr id="4" name="Footer Placeholder 3"/>
          <p:cNvSpPr>
            <a:spLocks noGrp="1"/>
          </p:cNvSpPr>
          <p:nvPr>
            <p:ph type="ftr" sz="quarter" idx="11"/>
          </p:nvPr>
        </p:nvSpPr>
        <p:spPr/>
        <p:txBody>
          <a:bodyPr/>
          <a:lstStyle>
            <a:lvl1pPr>
              <a:defRPr/>
            </a:lvl1pPr>
          </a:lstStyle>
          <a:p>
            <a:r>
              <a:rPr lang="en-US" altLang="zh-CN"/>
              <a:t>MSRA Director Review, August 2004</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BB3B5445-F8F6-43A9-8928-0934295A3776}" type="slidenum">
              <a:rPr lang="zh-CN" altLang="en-US"/>
              <a:pPr/>
              <a:t>‹#›</a:t>
            </a:fld>
            <a:endParaRPr lang="en-US" altLang="zh-CN"/>
          </a:p>
        </p:txBody>
      </p:sp>
      <p:sp>
        <p:nvSpPr>
          <p:cNvPr id="3" name="Footer Placeholder 2"/>
          <p:cNvSpPr>
            <a:spLocks noGrp="1"/>
          </p:cNvSpPr>
          <p:nvPr>
            <p:ph type="ftr" sz="quarter" idx="11"/>
          </p:nvPr>
        </p:nvSpPr>
        <p:spPr/>
        <p:txBody>
          <a:bodyPr/>
          <a:lstStyle>
            <a:lvl1pPr>
              <a:defRPr/>
            </a:lvl1pPr>
          </a:lstStyle>
          <a:p>
            <a:r>
              <a:rPr lang="en-US" altLang="zh-CN"/>
              <a:t>MSRA Director Review, August 2004</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82CE959-751C-43F4-83BA-E99BE330A9F2}" type="slidenum">
              <a:rPr lang="zh-CN" altLang="en-US"/>
              <a:pPr/>
              <a:t>‹#›</a:t>
            </a:fld>
            <a:endParaRPr lang="en-US" altLang="zh-CN"/>
          </a:p>
        </p:txBody>
      </p:sp>
      <p:sp>
        <p:nvSpPr>
          <p:cNvPr id="6" name="Footer Placeholder 5"/>
          <p:cNvSpPr>
            <a:spLocks noGrp="1"/>
          </p:cNvSpPr>
          <p:nvPr>
            <p:ph type="ftr" sz="quarter" idx="11"/>
          </p:nvPr>
        </p:nvSpPr>
        <p:spPr/>
        <p:txBody>
          <a:bodyPr/>
          <a:lstStyle>
            <a:lvl1pPr>
              <a:defRPr/>
            </a:lvl1pPr>
          </a:lstStyle>
          <a:p>
            <a:r>
              <a:rPr lang="en-US" altLang="zh-CN"/>
              <a:t>MSRA Director Review, August 2004</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0A37FBAC-7391-451E-8CAD-26A54F2C080F}" type="slidenum">
              <a:rPr lang="zh-CN" altLang="en-US"/>
              <a:pPr/>
              <a:t>‹#›</a:t>
            </a:fld>
            <a:endParaRPr lang="en-US" altLang="zh-CN"/>
          </a:p>
        </p:txBody>
      </p:sp>
      <p:sp>
        <p:nvSpPr>
          <p:cNvPr id="6" name="Footer Placeholder 5"/>
          <p:cNvSpPr>
            <a:spLocks noGrp="1"/>
          </p:cNvSpPr>
          <p:nvPr>
            <p:ph type="ftr" sz="quarter" idx="11"/>
          </p:nvPr>
        </p:nvSpPr>
        <p:spPr/>
        <p:txBody>
          <a:bodyPr/>
          <a:lstStyle>
            <a:lvl1pPr>
              <a:defRPr/>
            </a:lvl1pPr>
          </a:lstStyle>
          <a:p>
            <a:r>
              <a:rPr lang="en-US" altLang="zh-CN"/>
              <a:t>MSRA Director Review, August 2004</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32" name="Rectangle 8"/>
          <p:cNvSpPr>
            <a:spLocks noChangeArrowheads="1"/>
          </p:cNvSpPr>
          <p:nvPr/>
        </p:nvSpPr>
        <p:spPr bwMode="auto">
          <a:xfrm>
            <a:off x="9499600" y="7305675"/>
            <a:ext cx="330200" cy="241300"/>
          </a:xfrm>
          <a:prstGeom prst="rect">
            <a:avLst/>
          </a:prstGeom>
          <a:noFill/>
          <a:ln w="12700">
            <a:noFill/>
            <a:miter lim="800000"/>
            <a:headEnd/>
            <a:tailEnd/>
          </a:ln>
          <a:effectLst/>
        </p:spPr>
        <p:txBody>
          <a:bodyPr wrap="none" lIns="90488" tIns="44450" rIns="90488" bIns="44450">
            <a:spAutoFit/>
          </a:bodyPr>
          <a:lstStyle/>
          <a:p>
            <a:pPr algn="l" eaLnBrk="0" hangingPunct="0"/>
            <a:fld id="{CD85C530-1BBE-46DF-BF3C-4E3A78453A37}" type="slidenum">
              <a:rPr lang="zh-CN" altLang="en-US" sz="1000" b="1">
                <a:latin typeface="Times New Roman" pitchFamily="18" charset="0"/>
                <a:ea typeface="宋体" pitchFamily="2" charset="-122"/>
              </a:rPr>
              <a:pPr algn="l" eaLnBrk="0" hangingPunct="0"/>
              <a:t>‹#›</a:t>
            </a:fld>
            <a:endParaRPr lang="en-US" altLang="zh-CN" sz="1000" b="1">
              <a:latin typeface="Times New Roman" pitchFamily="18" charset="0"/>
              <a:ea typeface="宋体" pitchFamily="2" charset="-122"/>
            </a:endParaRPr>
          </a:p>
        </p:txBody>
      </p:sp>
      <p:sp>
        <p:nvSpPr>
          <p:cNvPr id="1033" name="Line 9"/>
          <p:cNvSpPr>
            <a:spLocks noChangeShapeType="1"/>
          </p:cNvSpPr>
          <p:nvPr/>
        </p:nvSpPr>
        <p:spPr bwMode="auto">
          <a:xfrm>
            <a:off x="228600" y="838200"/>
            <a:ext cx="8686800" cy="0"/>
          </a:xfrm>
          <a:prstGeom prst="line">
            <a:avLst/>
          </a:prstGeom>
          <a:noFill/>
          <a:ln w="19050">
            <a:solidFill>
              <a:schemeClr val="tx1"/>
            </a:solidFill>
            <a:round/>
            <a:headEnd/>
            <a:tailEnd/>
          </a:ln>
          <a:effectLst/>
        </p:spPr>
        <p:txBody>
          <a:bodyPr/>
          <a:lstStyle/>
          <a:p>
            <a:endParaRPr lang="zh-CN" altLang="en-US"/>
          </a:p>
        </p:txBody>
      </p:sp>
      <p:sp>
        <p:nvSpPr>
          <p:cNvPr id="1030" name="Rectangle 6"/>
          <p:cNvSpPr>
            <a:spLocks noGrp="1" noChangeArrowheads="1"/>
          </p:cNvSpPr>
          <p:nvPr>
            <p:ph type="sldNum" sz="quarter" idx="4"/>
          </p:nvPr>
        </p:nvSpPr>
        <p:spPr bwMode="auto">
          <a:xfrm>
            <a:off x="6796088" y="6257925"/>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ea typeface="宋体" pitchFamily="2" charset="-122"/>
              </a:defRPr>
            </a:lvl1pPr>
          </a:lstStyle>
          <a:p>
            <a:fld id="{3E67BA39-F348-4E2D-BF6E-F3A9434E0CCF}" type="slidenum">
              <a:rPr lang="zh-CN" altLang="en-US"/>
              <a:pPr/>
              <a:t>‹#›</a:t>
            </a:fld>
            <a:endParaRPr lang="en-US" altLang="zh-CN"/>
          </a:p>
        </p:txBody>
      </p:sp>
      <p:sp>
        <p:nvSpPr>
          <p:cNvPr id="1036" name="Rectangle 12"/>
          <p:cNvSpPr>
            <a:spLocks noGrp="1" noChangeArrowheads="1"/>
          </p:cNvSpPr>
          <p:nvPr>
            <p:ph type="ftr" sz="quarter" idx="3"/>
          </p:nvPr>
        </p:nvSpPr>
        <p:spPr bwMode="auto">
          <a:xfrm>
            <a:off x="3124200" y="6245225"/>
            <a:ext cx="2895600" cy="47625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eaLnBrk="0" hangingPunct="0">
              <a:tabLst>
                <a:tab pos="8343900" algn="r"/>
              </a:tabLst>
              <a:defRPr sz="1000" b="1" i="1">
                <a:latin typeface="Tahoma" pitchFamily="34" charset="0"/>
                <a:ea typeface="宋体" pitchFamily="2" charset="-122"/>
              </a:defRPr>
            </a:lvl1pPr>
          </a:lstStyle>
          <a:p>
            <a:r>
              <a:rPr lang="en-US" altLang="zh-CN"/>
              <a:t>MSRA Director Review, August 2004</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ctr" rtl="0" fontAlgn="base">
        <a:spcBef>
          <a:spcPct val="0"/>
        </a:spcBef>
        <a:spcAft>
          <a:spcPct val="0"/>
        </a:spcAft>
        <a:defRPr sz="2200" b="1">
          <a:solidFill>
            <a:schemeClr val="tx2"/>
          </a:solidFill>
          <a:latin typeface="+mj-lt"/>
          <a:ea typeface="+mj-ea"/>
          <a:cs typeface="+mj-cs"/>
        </a:defRPr>
      </a:lvl1pPr>
      <a:lvl2pPr algn="ctr" rtl="0" fontAlgn="base">
        <a:spcBef>
          <a:spcPct val="0"/>
        </a:spcBef>
        <a:spcAft>
          <a:spcPct val="0"/>
        </a:spcAft>
        <a:defRPr sz="2200" b="1">
          <a:solidFill>
            <a:schemeClr val="tx2"/>
          </a:solidFill>
          <a:latin typeface="Arial" charset="0"/>
        </a:defRPr>
      </a:lvl2pPr>
      <a:lvl3pPr algn="ctr" rtl="0" fontAlgn="base">
        <a:spcBef>
          <a:spcPct val="0"/>
        </a:spcBef>
        <a:spcAft>
          <a:spcPct val="0"/>
        </a:spcAft>
        <a:defRPr sz="2200" b="1">
          <a:solidFill>
            <a:schemeClr val="tx2"/>
          </a:solidFill>
          <a:latin typeface="Arial" charset="0"/>
        </a:defRPr>
      </a:lvl3pPr>
      <a:lvl4pPr algn="ctr" rtl="0" fontAlgn="base">
        <a:spcBef>
          <a:spcPct val="0"/>
        </a:spcBef>
        <a:spcAft>
          <a:spcPct val="0"/>
        </a:spcAft>
        <a:defRPr sz="2200" b="1">
          <a:solidFill>
            <a:schemeClr val="tx2"/>
          </a:solidFill>
          <a:latin typeface="Arial" charset="0"/>
        </a:defRPr>
      </a:lvl4pPr>
      <a:lvl5pPr algn="ctr" rtl="0" fontAlgn="base">
        <a:spcBef>
          <a:spcPct val="0"/>
        </a:spcBef>
        <a:spcAft>
          <a:spcPct val="0"/>
        </a:spcAft>
        <a:defRPr sz="2200" b="1">
          <a:solidFill>
            <a:schemeClr val="tx2"/>
          </a:solidFill>
          <a:latin typeface="Arial" charset="0"/>
        </a:defRPr>
      </a:lvl5pPr>
      <a:lvl6pPr marL="457200" algn="ctr" rtl="0" fontAlgn="base">
        <a:spcBef>
          <a:spcPct val="0"/>
        </a:spcBef>
        <a:spcAft>
          <a:spcPct val="0"/>
        </a:spcAft>
        <a:defRPr sz="2200" b="1">
          <a:solidFill>
            <a:schemeClr val="tx2"/>
          </a:solidFill>
          <a:latin typeface="Arial" charset="0"/>
        </a:defRPr>
      </a:lvl6pPr>
      <a:lvl7pPr marL="914400" algn="ctr" rtl="0" fontAlgn="base">
        <a:spcBef>
          <a:spcPct val="0"/>
        </a:spcBef>
        <a:spcAft>
          <a:spcPct val="0"/>
        </a:spcAft>
        <a:defRPr sz="2200" b="1">
          <a:solidFill>
            <a:schemeClr val="tx2"/>
          </a:solidFill>
          <a:latin typeface="Arial" charset="0"/>
        </a:defRPr>
      </a:lvl7pPr>
      <a:lvl8pPr marL="1371600" algn="ctr" rtl="0" fontAlgn="base">
        <a:spcBef>
          <a:spcPct val="0"/>
        </a:spcBef>
        <a:spcAft>
          <a:spcPct val="0"/>
        </a:spcAft>
        <a:defRPr sz="2200" b="1">
          <a:solidFill>
            <a:schemeClr val="tx2"/>
          </a:solidFill>
          <a:latin typeface="Arial" charset="0"/>
        </a:defRPr>
      </a:lvl8pPr>
      <a:lvl9pPr marL="1828800" algn="ctr" rtl="0" fontAlgn="base">
        <a:spcBef>
          <a:spcPct val="0"/>
        </a:spcBef>
        <a:spcAft>
          <a:spcPct val="0"/>
        </a:spcAft>
        <a:defRPr sz="2200" b="1">
          <a:solidFill>
            <a:schemeClr val="tx2"/>
          </a:solidFill>
          <a:latin typeface="Arial"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sz="1600">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10.png"/><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oleObject" Target="../embeddings/oleObject10.bin"/><Relationship Id="rId5" Type="http://schemas.openxmlformats.org/officeDocument/2006/relationships/oleObject" Target="../embeddings/oleObject4.bin"/><Relationship Id="rId10" Type="http://schemas.openxmlformats.org/officeDocument/2006/relationships/oleObject" Target="../embeddings/oleObject9.bin"/><Relationship Id="rId4" Type="http://schemas.openxmlformats.org/officeDocument/2006/relationships/oleObject" Target="../embeddings/oleObject3.bin"/><Relationship Id="rId9" Type="http://schemas.openxmlformats.org/officeDocument/2006/relationships/oleObject" Target="../embeddings/oleObject8.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oleObject" Target="../embeddings/oleObject12.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products.live.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libra.msra.c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9586" name="Rectangle 2"/>
          <p:cNvSpPr>
            <a:spLocks noGrp="1" noChangeArrowheads="1"/>
          </p:cNvSpPr>
          <p:nvPr>
            <p:ph type="ctrTitle"/>
          </p:nvPr>
        </p:nvSpPr>
        <p:spPr>
          <a:xfrm>
            <a:off x="174812" y="1326523"/>
            <a:ext cx="8511988" cy="2083427"/>
          </a:xfrm>
        </p:spPr>
        <p:txBody>
          <a:bodyPr/>
          <a:lstStyle/>
          <a:p>
            <a:r>
              <a:rPr lang="en-US" altLang="zh-CN" sz="2800" dirty="0" smtClean="0">
                <a:ea typeface="宋体" pitchFamily="2" charset="-122"/>
              </a:rPr>
              <a:t>Webpage Understanding: an Integrated Approach</a:t>
            </a:r>
            <a:endParaRPr lang="en-US" altLang="zh-CN" sz="2800" dirty="0">
              <a:ea typeface="宋体" pitchFamily="2" charset="-122"/>
            </a:endParaRPr>
          </a:p>
        </p:txBody>
      </p:sp>
      <p:sp>
        <p:nvSpPr>
          <p:cNvPr id="3139589" name="Rectangle 5"/>
          <p:cNvSpPr>
            <a:spLocks noGrp="1" noChangeArrowheads="1"/>
          </p:cNvSpPr>
          <p:nvPr>
            <p:ph type="subTitle" idx="1"/>
          </p:nvPr>
        </p:nvSpPr>
        <p:spPr>
          <a:xfrm>
            <a:off x="798490" y="3005134"/>
            <a:ext cx="7186411" cy="2924086"/>
          </a:xfrm>
          <a:noFill/>
          <a:ln/>
        </p:spPr>
        <p:txBody>
          <a:bodyPr/>
          <a:lstStyle/>
          <a:p>
            <a:r>
              <a:rPr lang="en-US" altLang="zh-CN" sz="1600" dirty="0">
                <a:ea typeface="宋体" pitchFamily="2" charset="-122"/>
              </a:rPr>
              <a:t>Jun Zhu, </a:t>
            </a:r>
            <a:r>
              <a:rPr lang="en-US" altLang="zh-CN" sz="1600" dirty="0" err="1">
                <a:ea typeface="宋体" pitchFamily="2" charset="-122"/>
              </a:rPr>
              <a:t>Zaiqing</a:t>
            </a:r>
            <a:r>
              <a:rPr lang="en-US" altLang="zh-CN" sz="1600" dirty="0">
                <a:ea typeface="宋体" pitchFamily="2" charset="-122"/>
              </a:rPr>
              <a:t> </a:t>
            </a:r>
            <a:r>
              <a:rPr lang="en-US" altLang="zh-CN" sz="1600" dirty="0" err="1" smtClean="0">
                <a:ea typeface="宋体" pitchFamily="2" charset="-122"/>
              </a:rPr>
              <a:t>Nie</a:t>
            </a:r>
            <a:r>
              <a:rPr lang="en-US" altLang="zh-CN" sz="1600" dirty="0" smtClean="0">
                <a:ea typeface="宋体" pitchFamily="2" charset="-122"/>
              </a:rPr>
              <a:t>, </a:t>
            </a:r>
            <a:r>
              <a:rPr lang="en-US" altLang="zh-CN" sz="1600" dirty="0" err="1">
                <a:ea typeface="宋体" pitchFamily="2" charset="-122"/>
              </a:rPr>
              <a:t>Ji-Rong</a:t>
            </a:r>
            <a:r>
              <a:rPr lang="en-US" altLang="zh-CN" sz="1600" dirty="0">
                <a:ea typeface="宋体" pitchFamily="2" charset="-122"/>
              </a:rPr>
              <a:t> </a:t>
            </a:r>
            <a:r>
              <a:rPr lang="en-US" altLang="zh-CN" sz="1600" dirty="0" err="1" smtClean="0">
                <a:ea typeface="宋体" pitchFamily="2" charset="-122"/>
              </a:rPr>
              <a:t>Wen</a:t>
            </a:r>
            <a:r>
              <a:rPr lang="en-US" altLang="zh-CN" sz="1600" dirty="0" smtClean="0">
                <a:ea typeface="宋体" pitchFamily="2" charset="-122"/>
              </a:rPr>
              <a:t>, Bo Zhang, and Hsiao-</a:t>
            </a:r>
            <a:r>
              <a:rPr lang="en-US" altLang="zh-CN" sz="1600" dirty="0" err="1" smtClean="0">
                <a:ea typeface="宋体" pitchFamily="2" charset="-122"/>
              </a:rPr>
              <a:t>Wuen</a:t>
            </a:r>
            <a:r>
              <a:rPr lang="en-US" altLang="zh-CN" sz="1600" dirty="0" smtClean="0">
                <a:ea typeface="宋体" pitchFamily="2" charset="-122"/>
              </a:rPr>
              <a:t> Hon</a:t>
            </a:r>
            <a:endParaRPr lang="en-US" altLang="zh-CN" sz="1600" dirty="0">
              <a:ea typeface="宋体" pitchFamily="2" charset="-122"/>
            </a:endParaRPr>
          </a:p>
          <a:p>
            <a:endParaRPr lang="en-US" altLang="zh-CN" dirty="0" smtClean="0">
              <a:ea typeface="宋体" pitchFamily="2" charset="-122"/>
            </a:endParaRPr>
          </a:p>
          <a:p>
            <a:endParaRPr lang="en-US" altLang="zh-CN" sz="1800" dirty="0">
              <a:ea typeface="宋体" pitchFamily="2" charset="-122"/>
            </a:endParaRPr>
          </a:p>
          <a:p>
            <a:r>
              <a:rPr lang="en-US" altLang="zh-CN" sz="2000" b="1" dirty="0" smtClean="0">
                <a:ea typeface="宋体" pitchFamily="2" charset="-122"/>
              </a:rPr>
              <a:t>Jun Zhu</a:t>
            </a:r>
            <a:endParaRPr lang="en-US" altLang="zh-CN" sz="2000" b="1" dirty="0">
              <a:ea typeface="宋体" pitchFamily="2" charset="-122"/>
            </a:endParaRPr>
          </a:p>
          <a:p>
            <a:r>
              <a:rPr lang="en-US" altLang="zh-CN" sz="2000" dirty="0" smtClean="0">
                <a:ea typeface="宋体" pitchFamily="2" charset="-122"/>
              </a:rPr>
              <a:t>Dept. of Comp. Sci. &amp; Tech., </a:t>
            </a:r>
            <a:r>
              <a:rPr lang="en-US" altLang="zh-CN" sz="2000" dirty="0" err="1" smtClean="0">
                <a:ea typeface="宋体" pitchFamily="2" charset="-122"/>
              </a:rPr>
              <a:t>Tsinghua</a:t>
            </a:r>
            <a:r>
              <a:rPr lang="en-US" altLang="zh-CN" sz="2000" dirty="0" smtClean="0">
                <a:ea typeface="宋体" pitchFamily="2" charset="-122"/>
              </a:rPr>
              <a:t> </a:t>
            </a:r>
            <a:r>
              <a:rPr lang="en-US" altLang="zh-CN" sz="2000" dirty="0" smtClean="0">
                <a:ea typeface="宋体" pitchFamily="2" charset="-122"/>
              </a:rPr>
              <a:t>University</a:t>
            </a:r>
            <a:endParaRPr lang="en-US" altLang="zh-CN" sz="2000" dirty="0">
              <a:ea typeface="宋体" pitchFamily="2" charset="-122"/>
            </a:endParaRPr>
          </a:p>
          <a:p>
            <a:endParaRPr lang="en-US" altLang="zh-CN" sz="2000" dirty="0">
              <a:ea typeface="宋体" pitchFamily="2" charset="-122"/>
            </a:endParaRPr>
          </a:p>
          <a:p>
            <a:endParaRPr lang="en-US" altLang="zh-CN" sz="2000" dirty="0">
              <a:ea typeface="宋体" pitchFamily="2" charset="-122"/>
            </a:endParaRPr>
          </a:p>
          <a:p>
            <a:endParaRPr lang="en-US" altLang="zh-CN" sz="1600" b="1" dirty="0">
              <a:ea typeface="宋体" pitchFamily="2" charset="-122"/>
            </a:endParaRPr>
          </a:p>
        </p:txBody>
      </p:sp>
      <p:pic>
        <p:nvPicPr>
          <p:cNvPr id="3465220" name="Picture 4" descr="http://www.kdd2007.com/KDD07Banner_Rev.jpg"/>
          <p:cNvPicPr>
            <a:picLocks noChangeAspect="1" noChangeArrowheads="1"/>
          </p:cNvPicPr>
          <p:nvPr/>
        </p:nvPicPr>
        <p:blipFill>
          <a:blip r:embed="rId3"/>
          <a:srcRect/>
          <a:stretch>
            <a:fillRect/>
          </a:stretch>
        </p:blipFill>
        <p:spPr bwMode="auto">
          <a:xfrm>
            <a:off x="540372" y="5347706"/>
            <a:ext cx="8191500" cy="923926"/>
          </a:xfrm>
          <a:prstGeom prst="rect">
            <a:avLst/>
          </a:prstGeom>
          <a:noFill/>
        </p:spPr>
      </p:pic>
      <p:pic>
        <p:nvPicPr>
          <p:cNvPr id="5" name="Picture 470" descr="index_03"/>
          <p:cNvPicPr>
            <a:picLocks noChangeAspect="1" noChangeArrowheads="1"/>
          </p:cNvPicPr>
          <p:nvPr/>
        </p:nvPicPr>
        <p:blipFill>
          <a:blip r:embed="rId4"/>
          <a:srcRect/>
          <a:stretch>
            <a:fillRect/>
          </a:stretch>
        </p:blipFill>
        <p:spPr bwMode="auto">
          <a:xfrm>
            <a:off x="663389" y="403413"/>
            <a:ext cx="2832848" cy="1018968"/>
          </a:xfrm>
          <a:prstGeom prst="rect">
            <a:avLst/>
          </a:prstGeom>
          <a:noFill/>
        </p:spPr>
      </p:pic>
      <p:pic>
        <p:nvPicPr>
          <p:cNvPr id="6" name="Picture 797" descr="MSRA logo_En_b"/>
          <p:cNvPicPr>
            <a:picLocks noChangeAspect="1" noChangeArrowheads="1"/>
          </p:cNvPicPr>
          <p:nvPr/>
        </p:nvPicPr>
        <p:blipFill>
          <a:blip r:embed="rId5"/>
          <a:srcRect/>
          <a:stretch>
            <a:fillRect/>
          </a:stretch>
        </p:blipFill>
        <p:spPr bwMode="auto">
          <a:xfrm>
            <a:off x="4142815" y="215153"/>
            <a:ext cx="4490196" cy="1285501"/>
          </a:xfrm>
          <a:prstGeom prst="rect">
            <a:avLst/>
          </a:prstGeom>
          <a:noFill/>
          <a:ln w="9525">
            <a:noFill/>
            <a:miter lim="800000"/>
            <a:headEnd/>
            <a:tailEnd/>
          </a:ln>
        </p:spPr>
      </p:pic>
    </p:spTree>
  </p:cSld>
  <p:clrMapOvr>
    <a:masterClrMapping/>
  </p:clrMapOvr>
  <p:transition advTm="12578"/>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6572344" y="6253350"/>
            <a:ext cx="2133600" cy="476250"/>
          </a:xfrm>
          <a:prstGeom prst="rect">
            <a:avLst/>
          </a:prstGeom>
        </p:spPr>
        <p:txBody>
          <a:bodyPr/>
          <a:lstStyle/>
          <a:p>
            <a:fld id="{EA06DDAC-9876-4841-8066-584541F83BD9}" type="slidenum">
              <a:rPr lang="en-US" altLang="zh-CN"/>
              <a:pPr/>
              <a:t>10</a:t>
            </a:fld>
            <a:endParaRPr lang="en-US" altLang="zh-CN" dirty="0"/>
          </a:p>
        </p:txBody>
      </p:sp>
      <p:sp>
        <p:nvSpPr>
          <p:cNvPr id="12290" name="Rectangle 2"/>
          <p:cNvSpPr>
            <a:spLocks noGrp="1" noChangeArrowheads="1"/>
          </p:cNvSpPr>
          <p:nvPr>
            <p:ph type="title"/>
          </p:nvPr>
        </p:nvSpPr>
        <p:spPr/>
        <p:txBody>
          <a:bodyPr/>
          <a:lstStyle/>
          <a:p>
            <a:r>
              <a:rPr lang="en-US" altLang="zh-CN"/>
              <a:t>Outline</a:t>
            </a:r>
          </a:p>
        </p:txBody>
      </p:sp>
      <p:sp>
        <p:nvSpPr>
          <p:cNvPr id="12291" name="Rectangle 3"/>
          <p:cNvSpPr>
            <a:spLocks noGrp="1" noChangeArrowheads="1"/>
          </p:cNvSpPr>
          <p:nvPr>
            <p:ph type="body" idx="1"/>
          </p:nvPr>
        </p:nvSpPr>
        <p:spPr>
          <a:xfrm>
            <a:off x="685800" y="1352282"/>
            <a:ext cx="7772400" cy="4743718"/>
          </a:xfrm>
        </p:spPr>
        <p:txBody>
          <a:bodyPr/>
          <a:lstStyle/>
          <a:p>
            <a:r>
              <a:rPr lang="en-US" altLang="zh-CN" sz="2800" dirty="0">
                <a:solidFill>
                  <a:schemeClr val="bg1">
                    <a:lumMod val="85000"/>
                  </a:schemeClr>
                </a:solidFill>
              </a:rPr>
              <a:t>Motivations</a:t>
            </a:r>
          </a:p>
          <a:p>
            <a:pPr lvl="1"/>
            <a:r>
              <a:rPr lang="en-US" altLang="zh-CN" sz="2000" dirty="0">
                <a:solidFill>
                  <a:schemeClr val="bg1">
                    <a:lumMod val="85000"/>
                  </a:schemeClr>
                </a:solidFill>
              </a:rPr>
              <a:t>Windows Live Product </a:t>
            </a:r>
            <a:r>
              <a:rPr lang="en-US" altLang="zh-CN" sz="2000" dirty="0" smtClean="0">
                <a:solidFill>
                  <a:schemeClr val="bg1">
                    <a:lumMod val="85000"/>
                  </a:schemeClr>
                </a:solidFill>
              </a:rPr>
              <a:t>Search</a:t>
            </a:r>
          </a:p>
          <a:p>
            <a:pPr lvl="1"/>
            <a:r>
              <a:rPr lang="en-US" altLang="zh-CN" dirty="0" smtClean="0">
                <a:solidFill>
                  <a:schemeClr val="bg1">
                    <a:lumMod val="85000"/>
                  </a:schemeClr>
                </a:solidFill>
              </a:rPr>
              <a:t>Libra</a:t>
            </a:r>
            <a:endParaRPr lang="en-US" altLang="zh-CN" sz="2000" dirty="0">
              <a:solidFill>
                <a:schemeClr val="bg1">
                  <a:lumMod val="85000"/>
                </a:schemeClr>
              </a:solidFill>
            </a:endParaRPr>
          </a:p>
          <a:p>
            <a:pPr>
              <a:buClr>
                <a:srgbClr val="FF0000"/>
              </a:buClr>
              <a:buFont typeface="Wingdings" pitchFamily="2" charset="2"/>
              <a:buChar char="Ø"/>
            </a:pPr>
            <a:r>
              <a:rPr lang="en-US" altLang="zh-CN" sz="2800" dirty="0" smtClean="0"/>
              <a:t>Integrated webpage understanding model</a:t>
            </a:r>
            <a:endParaRPr lang="en-US" altLang="zh-CN" sz="2800" dirty="0"/>
          </a:p>
          <a:p>
            <a:pPr lvl="1"/>
            <a:r>
              <a:rPr lang="en-US" altLang="zh-CN" sz="2000" dirty="0" smtClean="0"/>
              <a:t>Statistical structure mining model</a:t>
            </a:r>
            <a:endParaRPr lang="en-US" altLang="zh-CN" sz="2000" dirty="0"/>
          </a:p>
          <a:p>
            <a:pPr lvl="1"/>
            <a:r>
              <a:rPr lang="en-US" altLang="zh-CN" sz="2000" dirty="0" smtClean="0"/>
              <a:t>Integrated structure mining and text processing model</a:t>
            </a:r>
            <a:endParaRPr lang="en-US" altLang="zh-CN" sz="2000" dirty="0"/>
          </a:p>
          <a:p>
            <a:r>
              <a:rPr lang="en-US" altLang="zh-CN" sz="2800" dirty="0">
                <a:solidFill>
                  <a:schemeClr val="bg1">
                    <a:lumMod val="85000"/>
                  </a:schemeClr>
                </a:solidFill>
              </a:rPr>
              <a:t>Experiments</a:t>
            </a:r>
          </a:p>
          <a:p>
            <a:r>
              <a:rPr lang="en-US" altLang="zh-CN" sz="2800" dirty="0">
                <a:solidFill>
                  <a:schemeClr val="bg1">
                    <a:lumMod val="85000"/>
                  </a:schemeClr>
                </a:solidFill>
              </a:rPr>
              <a:t>Conclusions</a:t>
            </a:r>
          </a:p>
        </p:txBody>
      </p:sp>
    </p:spTree>
  </p:cSld>
  <p:clrMapOvr>
    <a:masterClrMapping/>
  </p:clrMapOvr>
  <p:transition advTm="2764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36DB786F-2862-4EBA-A75B-36EC68B99B8A}" type="slidenum">
              <a:rPr lang="zh-CN" altLang="en-US"/>
              <a:pPr/>
              <a:t>11</a:t>
            </a:fld>
            <a:endParaRPr lang="en-US" altLang="zh-CN"/>
          </a:p>
        </p:txBody>
      </p:sp>
      <p:sp>
        <p:nvSpPr>
          <p:cNvPr id="3448834" name="Rectangle 2"/>
          <p:cNvSpPr>
            <a:spLocks noGrp="1" noChangeArrowheads="1"/>
          </p:cNvSpPr>
          <p:nvPr>
            <p:ph type="title"/>
          </p:nvPr>
        </p:nvSpPr>
        <p:spPr/>
        <p:txBody>
          <a:bodyPr/>
          <a:lstStyle/>
          <a:p>
            <a:r>
              <a:rPr lang="en-US" altLang="zh-CN" dirty="0" smtClean="0">
                <a:latin typeface="Segoe Light" pitchFamily="34" charset="0"/>
                <a:ea typeface="宋体" pitchFamily="2" charset="-122"/>
              </a:rPr>
              <a:t>Statistical Web Structure Mining </a:t>
            </a:r>
            <a:r>
              <a:rPr lang="en-US" altLang="zh-CN" dirty="0" smtClean="0">
                <a:latin typeface="Segoe Light" pitchFamily="34" charset="0"/>
                <a:ea typeface="宋体" pitchFamily="2" charset="-122"/>
              </a:rPr>
              <a:t>Model (KDD 2006)</a:t>
            </a:r>
            <a:endParaRPr lang="en-US" altLang="zh-CN" dirty="0">
              <a:latin typeface="Segoe Light" pitchFamily="34" charset="0"/>
              <a:ea typeface="宋体" pitchFamily="2" charset="-122"/>
            </a:endParaRPr>
          </a:p>
        </p:txBody>
      </p:sp>
      <p:sp>
        <p:nvSpPr>
          <p:cNvPr id="3448835" name="Rectangle 3"/>
          <p:cNvSpPr>
            <a:spLocks noGrp="1" noChangeArrowheads="1"/>
          </p:cNvSpPr>
          <p:nvPr>
            <p:ph type="body" sz="half" idx="1"/>
          </p:nvPr>
        </p:nvSpPr>
        <p:spPr>
          <a:xfrm>
            <a:off x="214313" y="1236663"/>
            <a:ext cx="4195762" cy="5241925"/>
          </a:xfrm>
          <a:solidFill>
            <a:srgbClr val="FFCC99">
              <a:alpha val="30000"/>
            </a:srgbClr>
          </a:solidFill>
          <a:ln>
            <a:solidFill>
              <a:srgbClr val="FF9900"/>
            </a:solidFill>
          </a:ln>
        </p:spPr>
        <p:txBody>
          <a:bodyPr/>
          <a:lstStyle/>
          <a:p>
            <a:pPr>
              <a:lnSpc>
                <a:spcPct val="90000"/>
              </a:lnSpc>
            </a:pPr>
            <a:r>
              <a:rPr lang="en-US" altLang="zh-CN" sz="2000" dirty="0">
                <a:latin typeface="Times New Roman" pitchFamily="18" charset="0"/>
                <a:ea typeface="宋体" pitchFamily="2" charset="-122"/>
              </a:rPr>
              <a:t>Joint Optimization of Record Detection and </a:t>
            </a:r>
            <a:r>
              <a:rPr lang="en-US" altLang="zh-CN" sz="2000" dirty="0" smtClean="0">
                <a:latin typeface="Times New Roman" pitchFamily="18" charset="0"/>
                <a:ea typeface="宋体" pitchFamily="2" charset="-122"/>
              </a:rPr>
              <a:t>Labeling of HTML Elements</a:t>
            </a:r>
            <a:endParaRPr lang="en-US" altLang="zh-CN" sz="2000" dirty="0">
              <a:latin typeface="Times New Roman" pitchFamily="18" charset="0"/>
              <a:ea typeface="宋体" pitchFamily="2" charset="-122"/>
            </a:endParaRPr>
          </a:p>
          <a:p>
            <a:pPr lvl="1">
              <a:lnSpc>
                <a:spcPct val="90000"/>
              </a:lnSpc>
            </a:pPr>
            <a:r>
              <a:rPr lang="en-US" altLang="zh-CN" sz="1600" dirty="0">
                <a:latin typeface="Times New Roman" pitchFamily="18" charset="0"/>
                <a:ea typeface="宋体" pitchFamily="2" charset="-122"/>
              </a:rPr>
              <a:t>Mutual Enhancement</a:t>
            </a:r>
          </a:p>
          <a:p>
            <a:pPr>
              <a:lnSpc>
                <a:spcPct val="90000"/>
              </a:lnSpc>
            </a:pPr>
            <a:endParaRPr lang="en-US" altLang="zh-CN" sz="1800" dirty="0">
              <a:latin typeface="Times New Roman" pitchFamily="18" charset="0"/>
              <a:ea typeface="宋体" pitchFamily="2" charset="-122"/>
            </a:endParaRPr>
          </a:p>
          <a:p>
            <a:pPr>
              <a:lnSpc>
                <a:spcPct val="90000"/>
              </a:lnSpc>
            </a:pPr>
            <a:r>
              <a:rPr lang="en-US" altLang="zh-CN" sz="1800" dirty="0">
                <a:latin typeface="Times New Roman" pitchFamily="18" charset="0"/>
                <a:ea typeface="宋体" pitchFamily="2" charset="-122"/>
              </a:rPr>
              <a:t>Vision-based Page Representation</a:t>
            </a:r>
          </a:p>
          <a:p>
            <a:pPr lvl="1">
              <a:lnSpc>
                <a:spcPct val="90000"/>
              </a:lnSpc>
            </a:pPr>
            <a:r>
              <a:rPr lang="en-US" altLang="zh-CN" sz="1600" dirty="0">
                <a:latin typeface="Times New Roman" pitchFamily="18" charset="0"/>
                <a:ea typeface="宋体" pitchFamily="2" charset="-122"/>
              </a:rPr>
              <a:t>Vision-Tree</a:t>
            </a:r>
          </a:p>
          <a:p>
            <a:pPr lvl="1">
              <a:lnSpc>
                <a:spcPct val="90000"/>
              </a:lnSpc>
            </a:pPr>
            <a:r>
              <a:rPr lang="en-US" altLang="zh-CN" sz="1600" dirty="0">
                <a:latin typeface="Times New Roman" pitchFamily="18" charset="0"/>
                <a:ea typeface="宋体" pitchFamily="2" charset="-122"/>
              </a:rPr>
              <a:t>Hierarchically </a:t>
            </a:r>
            <a:r>
              <a:rPr lang="en-US" altLang="zh-CN" sz="1600" dirty="0" smtClean="0">
                <a:latin typeface="Times New Roman" pitchFamily="18" charset="0"/>
                <a:ea typeface="宋体" pitchFamily="2" charset="-122"/>
              </a:rPr>
              <a:t>segment </a:t>
            </a:r>
            <a:r>
              <a:rPr lang="en-US" altLang="zh-CN" sz="1600" dirty="0">
                <a:latin typeface="Times New Roman" pitchFamily="18" charset="0"/>
                <a:ea typeface="宋体" pitchFamily="2" charset="-122"/>
              </a:rPr>
              <a:t>a </a:t>
            </a:r>
            <a:r>
              <a:rPr lang="en-US" altLang="zh-CN" sz="1600" dirty="0" smtClean="0">
                <a:latin typeface="Times New Roman" pitchFamily="18" charset="0"/>
                <a:ea typeface="宋体" pitchFamily="2" charset="-122"/>
              </a:rPr>
              <a:t>webpage </a:t>
            </a:r>
            <a:r>
              <a:rPr lang="en-US" altLang="zh-CN" sz="1600" dirty="0">
                <a:latin typeface="Times New Roman" pitchFamily="18" charset="0"/>
                <a:ea typeface="宋体" pitchFamily="2" charset="-122"/>
              </a:rPr>
              <a:t>according to its Visual Layout</a:t>
            </a:r>
          </a:p>
          <a:p>
            <a:pPr lvl="1">
              <a:lnSpc>
                <a:spcPct val="90000"/>
              </a:lnSpc>
            </a:pPr>
            <a:r>
              <a:rPr lang="en-US" altLang="zh-CN" sz="1600" dirty="0">
                <a:latin typeface="Times New Roman" pitchFamily="18" charset="0"/>
                <a:ea typeface="宋体" pitchFamily="2" charset="-122"/>
              </a:rPr>
              <a:t>Consider both </a:t>
            </a:r>
            <a:r>
              <a:rPr lang="en-US" altLang="zh-CN" sz="1600" b="1" dirty="0">
                <a:latin typeface="Times New Roman" pitchFamily="18" charset="0"/>
                <a:ea typeface="宋体" pitchFamily="2" charset="-122"/>
              </a:rPr>
              <a:t>Record Detection</a:t>
            </a:r>
            <a:r>
              <a:rPr lang="en-US" altLang="zh-CN" sz="1600" dirty="0">
                <a:latin typeface="Times New Roman" pitchFamily="18" charset="0"/>
                <a:ea typeface="宋体" pitchFamily="2" charset="-122"/>
              </a:rPr>
              <a:t> and </a:t>
            </a:r>
            <a:r>
              <a:rPr lang="en-US" altLang="zh-CN" sz="1600" b="1" dirty="0">
                <a:latin typeface="Times New Roman" pitchFamily="18" charset="0"/>
                <a:ea typeface="宋体" pitchFamily="2" charset="-122"/>
              </a:rPr>
              <a:t>Attribute Labeling</a:t>
            </a:r>
            <a:r>
              <a:rPr lang="en-US" altLang="zh-CN" sz="1600" dirty="0">
                <a:latin typeface="Times New Roman" pitchFamily="18" charset="0"/>
                <a:ea typeface="宋体" pitchFamily="2" charset="-122"/>
              </a:rPr>
              <a:t> as labeling tasks on the </a:t>
            </a:r>
            <a:r>
              <a:rPr lang="en-US" altLang="zh-CN" sz="1600" dirty="0" smtClean="0">
                <a:latin typeface="Times New Roman" pitchFamily="18" charset="0"/>
                <a:ea typeface="宋体" pitchFamily="2" charset="-122"/>
              </a:rPr>
              <a:t>vision-tree</a:t>
            </a:r>
            <a:endParaRPr lang="en-US" altLang="zh-CN" sz="1600" dirty="0">
              <a:latin typeface="Times New Roman" pitchFamily="18" charset="0"/>
              <a:ea typeface="宋体" pitchFamily="2" charset="-122"/>
            </a:endParaRPr>
          </a:p>
          <a:p>
            <a:pPr>
              <a:lnSpc>
                <a:spcPct val="90000"/>
              </a:lnSpc>
            </a:pPr>
            <a:endParaRPr lang="en-US" altLang="zh-CN" dirty="0">
              <a:latin typeface="Times New Roman" pitchFamily="18" charset="0"/>
              <a:ea typeface="宋体" pitchFamily="2" charset="-122"/>
            </a:endParaRPr>
          </a:p>
          <a:p>
            <a:pPr>
              <a:lnSpc>
                <a:spcPct val="90000"/>
              </a:lnSpc>
            </a:pPr>
            <a:r>
              <a:rPr lang="en-US" altLang="zh-CN" sz="1800" dirty="0">
                <a:latin typeface="Times New Roman" pitchFamily="18" charset="0"/>
                <a:ea typeface="宋体" pitchFamily="2" charset="-122"/>
              </a:rPr>
              <a:t>Hierarchical Conditional Random </a:t>
            </a:r>
            <a:r>
              <a:rPr lang="en-US" altLang="zh-CN" sz="1800" dirty="0" smtClean="0">
                <a:latin typeface="Times New Roman" pitchFamily="18" charset="0"/>
                <a:ea typeface="宋体" pitchFamily="2" charset="-122"/>
              </a:rPr>
              <a:t>Fields (HCRFs)</a:t>
            </a:r>
            <a:endParaRPr lang="en-US" altLang="zh-CN" sz="1800" dirty="0">
              <a:latin typeface="Times New Roman" pitchFamily="18" charset="0"/>
              <a:ea typeface="宋体" pitchFamily="2" charset="-122"/>
            </a:endParaRPr>
          </a:p>
          <a:p>
            <a:pPr lvl="1">
              <a:lnSpc>
                <a:spcPct val="90000"/>
              </a:lnSpc>
            </a:pPr>
            <a:r>
              <a:rPr lang="en-US" altLang="zh-CN" sz="1600" dirty="0">
                <a:latin typeface="Times New Roman" pitchFamily="18" charset="0"/>
                <a:ea typeface="宋体" pitchFamily="2" charset="-122"/>
              </a:rPr>
              <a:t>Fixed </a:t>
            </a:r>
            <a:r>
              <a:rPr lang="en-US" altLang="zh-CN" sz="1600" dirty="0" smtClean="0">
                <a:latin typeface="Times New Roman" pitchFamily="18" charset="0"/>
                <a:ea typeface="宋体" pitchFamily="2" charset="-122"/>
              </a:rPr>
              <a:t>model structure</a:t>
            </a:r>
            <a:endParaRPr lang="en-US" altLang="zh-CN" sz="1600" dirty="0">
              <a:latin typeface="Times New Roman" pitchFamily="18" charset="0"/>
              <a:ea typeface="宋体" pitchFamily="2" charset="-122"/>
            </a:endParaRPr>
          </a:p>
          <a:p>
            <a:pPr lvl="1">
              <a:lnSpc>
                <a:spcPct val="90000"/>
              </a:lnSpc>
            </a:pPr>
            <a:r>
              <a:rPr lang="en-US" altLang="zh-CN" sz="1800" dirty="0">
                <a:latin typeface="Times New Roman" pitchFamily="18" charset="0"/>
                <a:ea typeface="宋体" pitchFamily="2" charset="-122"/>
              </a:rPr>
              <a:t>Junction </a:t>
            </a:r>
            <a:r>
              <a:rPr lang="en-US" altLang="zh-CN" sz="1800" dirty="0" smtClean="0">
                <a:latin typeface="Times New Roman" pitchFamily="18" charset="0"/>
                <a:ea typeface="宋体" pitchFamily="2" charset="-122"/>
              </a:rPr>
              <a:t>tree algorithm </a:t>
            </a:r>
            <a:r>
              <a:rPr lang="en-US" altLang="zh-CN" sz="1800" dirty="0">
                <a:latin typeface="Times New Roman" pitchFamily="18" charset="0"/>
                <a:ea typeface="宋体" pitchFamily="2" charset="-122"/>
              </a:rPr>
              <a:t>for </a:t>
            </a:r>
            <a:r>
              <a:rPr lang="en-US" altLang="zh-CN" sz="1800" dirty="0" smtClean="0">
                <a:latin typeface="Times New Roman" pitchFamily="18" charset="0"/>
                <a:ea typeface="宋体" pitchFamily="2" charset="-122"/>
              </a:rPr>
              <a:t>parameter estimation </a:t>
            </a:r>
            <a:r>
              <a:rPr lang="en-US" altLang="zh-CN" sz="1800" dirty="0">
                <a:latin typeface="Times New Roman" pitchFamily="18" charset="0"/>
                <a:ea typeface="宋体" pitchFamily="2" charset="-122"/>
              </a:rPr>
              <a:t>and </a:t>
            </a:r>
            <a:r>
              <a:rPr lang="en-US" altLang="zh-CN" sz="1800" dirty="0" smtClean="0">
                <a:latin typeface="Times New Roman" pitchFamily="18" charset="0"/>
                <a:ea typeface="宋体" pitchFamily="2" charset="-122"/>
              </a:rPr>
              <a:t>labeling </a:t>
            </a:r>
            <a:endParaRPr lang="en-US" altLang="zh-CN" sz="1800" dirty="0">
              <a:latin typeface="Times New Roman" pitchFamily="18" charset="0"/>
              <a:ea typeface="宋体" pitchFamily="2" charset="-122"/>
            </a:endParaRPr>
          </a:p>
        </p:txBody>
      </p:sp>
      <p:graphicFrame>
        <p:nvGraphicFramePr>
          <p:cNvPr id="3448837" name="Object 5"/>
          <p:cNvGraphicFramePr>
            <a:graphicFrameLocks/>
          </p:cNvGraphicFramePr>
          <p:nvPr/>
        </p:nvGraphicFramePr>
        <p:xfrm>
          <a:off x="4427538" y="4859338"/>
          <a:ext cx="4613275" cy="1066800"/>
        </p:xfrm>
        <a:graphic>
          <a:graphicData uri="http://schemas.openxmlformats.org/presentationml/2006/ole">
            <p:oleObj spid="_x0000_s3448837" name="Equation" r:id="rId4" imgW="2527200" imgH="583920" progId="Equation.DSMT4">
              <p:embed/>
            </p:oleObj>
          </a:graphicData>
        </a:graphic>
      </p:graphicFrame>
      <p:graphicFrame>
        <p:nvGraphicFramePr>
          <p:cNvPr id="3448838" name="Object 6"/>
          <p:cNvGraphicFramePr>
            <a:graphicFrameLocks noChangeAspect="1"/>
          </p:cNvGraphicFramePr>
          <p:nvPr>
            <p:ph sz="quarter" idx="3"/>
          </p:nvPr>
        </p:nvGraphicFramePr>
        <p:xfrm>
          <a:off x="4660846" y="1687133"/>
          <a:ext cx="3949754" cy="2657856"/>
        </p:xfrm>
        <a:graphic>
          <a:graphicData uri="http://schemas.openxmlformats.org/presentationml/2006/ole">
            <p:oleObj spid="_x0000_s3448838" name="Visio" r:id="rId5" imgW="3578047" imgH="2408225" progId="Visio.Drawing.11">
              <p:embed/>
            </p:oleObj>
          </a:graphicData>
        </a:graphic>
      </p:graphicFrame>
    </p:spTree>
  </p:cSld>
  <p:clrMapOvr>
    <a:masterClrMapping/>
  </p:clrMapOvr>
  <p:transition advTm="57219"/>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zh-CN" dirty="0" smtClean="0"/>
              <a:t>Integrated Webpage Understanding Model</a:t>
            </a:r>
            <a:endParaRPr lang="en-US" altLang="zh-CN" dirty="0"/>
          </a:p>
        </p:txBody>
      </p:sp>
      <p:sp>
        <p:nvSpPr>
          <p:cNvPr id="46083" name="Rectangle 3"/>
          <p:cNvSpPr>
            <a:spLocks noGrp="1" noChangeArrowheads="1"/>
          </p:cNvSpPr>
          <p:nvPr>
            <p:ph type="body" idx="1"/>
          </p:nvPr>
        </p:nvSpPr>
        <p:spPr>
          <a:xfrm>
            <a:off x="685800" y="1146220"/>
            <a:ext cx="7772400" cy="4949781"/>
          </a:xfrm>
        </p:spPr>
        <p:txBody>
          <a:bodyPr/>
          <a:lstStyle/>
          <a:p>
            <a:pPr>
              <a:lnSpc>
                <a:spcPct val="90000"/>
              </a:lnSpc>
            </a:pPr>
            <a:r>
              <a:rPr lang="en-US" altLang="zh-CN" dirty="0"/>
              <a:t>Basic Idea</a:t>
            </a:r>
          </a:p>
          <a:p>
            <a:pPr lvl="1">
              <a:lnSpc>
                <a:spcPct val="90000"/>
              </a:lnSpc>
            </a:pPr>
            <a:r>
              <a:rPr lang="en-US" altLang="zh-CN" sz="1600" dirty="0"/>
              <a:t>For </a:t>
            </a:r>
            <a:r>
              <a:rPr lang="en-US" altLang="zh-CN" sz="1600" dirty="0" smtClean="0"/>
              <a:t>structure mining, </a:t>
            </a:r>
            <a:r>
              <a:rPr lang="en-US" altLang="zh-CN" sz="1600" dirty="0"/>
              <a:t>we use </a:t>
            </a:r>
            <a:r>
              <a:rPr lang="en-US" altLang="zh-CN" sz="1600" dirty="0" smtClean="0"/>
              <a:t>a full hierarchical </a:t>
            </a:r>
            <a:r>
              <a:rPr lang="en-US" altLang="zh-CN" sz="1600" dirty="0"/>
              <a:t>CRF</a:t>
            </a:r>
          </a:p>
          <a:p>
            <a:pPr lvl="1">
              <a:lnSpc>
                <a:spcPct val="90000"/>
              </a:lnSpc>
            </a:pPr>
            <a:r>
              <a:rPr lang="en-US" altLang="zh-CN" sz="1600" dirty="0"/>
              <a:t>For text processing, we use </a:t>
            </a:r>
            <a:r>
              <a:rPr lang="en-US" altLang="zh-CN" sz="1600" dirty="0" smtClean="0"/>
              <a:t>semi-Markov Random Field models</a:t>
            </a:r>
            <a:endParaRPr lang="en-US" altLang="zh-CN" sz="1600" dirty="0"/>
          </a:p>
          <a:p>
            <a:pPr>
              <a:lnSpc>
                <a:spcPct val="90000"/>
              </a:lnSpc>
            </a:pPr>
            <a:endParaRPr lang="en-US" altLang="zh-CN" dirty="0"/>
          </a:p>
          <a:p>
            <a:pPr>
              <a:lnSpc>
                <a:spcPct val="90000"/>
              </a:lnSpc>
            </a:pPr>
            <a:r>
              <a:rPr lang="en-US" altLang="zh-CN" dirty="0"/>
              <a:t>Integrated Model</a:t>
            </a:r>
          </a:p>
          <a:p>
            <a:pPr lvl="1">
              <a:lnSpc>
                <a:spcPct val="90000"/>
              </a:lnSpc>
            </a:pPr>
            <a:r>
              <a:rPr lang="en-US" altLang="zh-CN" sz="1600" dirty="0"/>
              <a:t>Let leaf nodes act as the bridge between two types of models</a:t>
            </a:r>
          </a:p>
        </p:txBody>
      </p:sp>
      <p:pic>
        <p:nvPicPr>
          <p:cNvPr id="3461123" name="Picture 3" descr="E:\Paper Writing\SigKDD2007\CR\2\submitted_June 6\graph.jpg"/>
          <p:cNvPicPr>
            <a:picLocks noChangeAspect="1" noChangeArrowheads="1"/>
          </p:cNvPicPr>
          <p:nvPr/>
        </p:nvPicPr>
        <p:blipFill>
          <a:blip r:embed="rId2" cstate="print"/>
          <a:srcRect/>
          <a:stretch>
            <a:fillRect/>
          </a:stretch>
        </p:blipFill>
        <p:spPr bwMode="auto">
          <a:xfrm>
            <a:off x="1054414" y="3200211"/>
            <a:ext cx="5010210" cy="1913299"/>
          </a:xfrm>
          <a:prstGeom prst="rect">
            <a:avLst/>
          </a:prstGeom>
          <a:noFill/>
        </p:spPr>
      </p:pic>
      <p:pic>
        <p:nvPicPr>
          <p:cNvPr id="3484673" name="Picture 1"/>
          <p:cNvPicPr>
            <a:picLocks noChangeAspect="1" noChangeArrowheads="1"/>
          </p:cNvPicPr>
          <p:nvPr/>
        </p:nvPicPr>
        <p:blipFill>
          <a:blip r:embed="rId3"/>
          <a:srcRect/>
          <a:stretch>
            <a:fillRect/>
          </a:stretch>
        </p:blipFill>
        <p:spPr bwMode="auto">
          <a:xfrm>
            <a:off x="5088311" y="5200089"/>
            <a:ext cx="3781425" cy="1352550"/>
          </a:xfrm>
          <a:prstGeom prst="rect">
            <a:avLst/>
          </a:prstGeom>
          <a:noFill/>
          <a:ln w="9525">
            <a:noFill/>
            <a:miter lim="800000"/>
            <a:headEnd/>
            <a:tailEnd/>
          </a:ln>
          <a:effectLst/>
        </p:spPr>
      </p:pic>
      <p:cxnSp>
        <p:nvCxnSpPr>
          <p:cNvPr id="9" name="Curved Connector 8"/>
          <p:cNvCxnSpPr/>
          <p:nvPr/>
        </p:nvCxnSpPr>
        <p:spPr bwMode="auto">
          <a:xfrm>
            <a:off x="4249270" y="4975412"/>
            <a:ext cx="1062321" cy="685803"/>
          </a:xfrm>
          <a:prstGeom prst="curvedConnector3">
            <a:avLst>
              <a:gd name="adj1" fmla="val 50000"/>
            </a:avLst>
          </a:prstGeom>
          <a:solidFill>
            <a:schemeClr val="accent1"/>
          </a:solidFill>
          <a:ln w="60325" cap="flat" cmpd="sng" algn="ctr">
            <a:solidFill>
              <a:srgbClr val="FF0000"/>
            </a:solidFill>
            <a:prstDash val="solid"/>
            <a:round/>
            <a:headEnd type="none" w="med" len="med"/>
            <a:tailEnd type="arrow"/>
          </a:ln>
          <a:effectLst/>
        </p:spPr>
      </p:cxnSp>
      <p:sp>
        <p:nvSpPr>
          <p:cNvPr id="11" name="Freeform 10"/>
          <p:cNvSpPr/>
          <p:nvPr/>
        </p:nvSpPr>
        <p:spPr bwMode="auto">
          <a:xfrm>
            <a:off x="3554506" y="4341159"/>
            <a:ext cx="1405217" cy="645459"/>
          </a:xfrm>
          <a:custGeom>
            <a:avLst/>
            <a:gdLst>
              <a:gd name="connsiteX0" fmla="*/ 681318 w 1405217"/>
              <a:gd name="connsiteY0" fmla="*/ 15688 h 645459"/>
              <a:gd name="connsiteX1" fmla="*/ 519953 w 1405217"/>
              <a:gd name="connsiteY1" fmla="*/ 109817 h 645459"/>
              <a:gd name="connsiteX2" fmla="*/ 506506 w 1405217"/>
              <a:gd name="connsiteY2" fmla="*/ 217394 h 645459"/>
              <a:gd name="connsiteX3" fmla="*/ 129988 w 1405217"/>
              <a:gd name="connsiteY3" fmla="*/ 445994 h 645459"/>
              <a:gd name="connsiteX4" fmla="*/ 183776 w 1405217"/>
              <a:gd name="connsiteY4" fmla="*/ 593912 h 645459"/>
              <a:gd name="connsiteX5" fmla="*/ 1232647 w 1405217"/>
              <a:gd name="connsiteY5" fmla="*/ 607359 h 645459"/>
              <a:gd name="connsiteX6" fmla="*/ 1219200 w 1405217"/>
              <a:gd name="connsiteY6" fmla="*/ 365312 h 645459"/>
              <a:gd name="connsiteX7" fmla="*/ 936812 w 1405217"/>
              <a:gd name="connsiteY7" fmla="*/ 203947 h 645459"/>
              <a:gd name="connsiteX8" fmla="*/ 963706 w 1405217"/>
              <a:gd name="connsiteY8" fmla="*/ 96370 h 645459"/>
              <a:gd name="connsiteX9" fmla="*/ 802341 w 1405217"/>
              <a:gd name="connsiteY9" fmla="*/ 15688 h 645459"/>
              <a:gd name="connsiteX10" fmla="*/ 681318 w 1405217"/>
              <a:gd name="connsiteY10" fmla="*/ 15688 h 64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5217" h="645459">
                <a:moveTo>
                  <a:pt x="681318" y="15688"/>
                </a:moveTo>
                <a:cubicBezTo>
                  <a:pt x="634253" y="31376"/>
                  <a:pt x="549088" y="76199"/>
                  <a:pt x="519953" y="109817"/>
                </a:cubicBezTo>
                <a:cubicBezTo>
                  <a:pt x="490818" y="143435"/>
                  <a:pt x="571500" y="161365"/>
                  <a:pt x="506506" y="217394"/>
                </a:cubicBezTo>
                <a:cubicBezTo>
                  <a:pt x="441512" y="273424"/>
                  <a:pt x="183776" y="383241"/>
                  <a:pt x="129988" y="445994"/>
                </a:cubicBezTo>
                <a:cubicBezTo>
                  <a:pt x="76200" y="508747"/>
                  <a:pt x="0" y="567018"/>
                  <a:pt x="183776" y="593912"/>
                </a:cubicBezTo>
                <a:cubicBezTo>
                  <a:pt x="367552" y="620806"/>
                  <a:pt x="1060077" y="645459"/>
                  <a:pt x="1232647" y="607359"/>
                </a:cubicBezTo>
                <a:cubicBezTo>
                  <a:pt x="1405217" y="569259"/>
                  <a:pt x="1268506" y="432547"/>
                  <a:pt x="1219200" y="365312"/>
                </a:cubicBezTo>
                <a:cubicBezTo>
                  <a:pt x="1169894" y="298077"/>
                  <a:pt x="979394" y="248771"/>
                  <a:pt x="936812" y="203947"/>
                </a:cubicBezTo>
                <a:cubicBezTo>
                  <a:pt x="894230" y="159123"/>
                  <a:pt x="986118" y="127746"/>
                  <a:pt x="963706" y="96370"/>
                </a:cubicBezTo>
                <a:cubicBezTo>
                  <a:pt x="941294" y="64994"/>
                  <a:pt x="849406" y="29135"/>
                  <a:pt x="802341" y="15688"/>
                </a:cubicBezTo>
                <a:cubicBezTo>
                  <a:pt x="755276" y="2241"/>
                  <a:pt x="728383" y="0"/>
                  <a:pt x="681318" y="15688"/>
                </a:cubicBezTo>
                <a:close/>
              </a:path>
            </a:pathLst>
          </a:cu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900" b="0" i="0" u="none" strike="noStrike" cap="none" normalizeH="0" baseline="0" smtClean="0">
              <a:ln>
                <a:noFill/>
              </a:ln>
              <a:solidFill>
                <a:schemeClr val="tx1"/>
              </a:solidFill>
              <a:effectLst/>
              <a:latin typeface="Arial" charset="0"/>
            </a:endParaRPr>
          </a:p>
        </p:txBody>
      </p:sp>
    </p:spTree>
  </p:cSld>
  <p:clrMapOvr>
    <a:masterClrMapping/>
  </p:clrMapOvr>
  <p:transition advTm="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1"/>
          <p:cNvPicPr>
            <a:picLocks noChangeAspect="1" noChangeArrowheads="1"/>
          </p:cNvPicPr>
          <p:nvPr/>
        </p:nvPicPr>
        <p:blipFill>
          <a:blip r:embed="rId3"/>
          <a:srcRect/>
          <a:stretch>
            <a:fillRect/>
          </a:stretch>
        </p:blipFill>
        <p:spPr bwMode="auto">
          <a:xfrm>
            <a:off x="5423165" y="1400784"/>
            <a:ext cx="3707955" cy="1278025"/>
          </a:xfrm>
          <a:prstGeom prst="rect">
            <a:avLst/>
          </a:prstGeom>
          <a:noFill/>
          <a:ln w="9525">
            <a:noFill/>
            <a:miter lim="800000"/>
            <a:headEnd/>
            <a:tailEnd/>
          </a:ln>
          <a:effectLst/>
        </p:spPr>
      </p:pic>
      <p:sp>
        <p:nvSpPr>
          <p:cNvPr id="48130" name="Rectangle 2"/>
          <p:cNvSpPr>
            <a:spLocks noGrp="1" noChangeArrowheads="1"/>
          </p:cNvSpPr>
          <p:nvPr>
            <p:ph type="title"/>
          </p:nvPr>
        </p:nvSpPr>
        <p:spPr/>
        <p:txBody>
          <a:bodyPr/>
          <a:lstStyle/>
          <a:p>
            <a:r>
              <a:rPr lang="en-US" altLang="zh-CN"/>
              <a:t>Factorized Distribution</a:t>
            </a:r>
          </a:p>
        </p:txBody>
      </p:sp>
      <p:sp>
        <p:nvSpPr>
          <p:cNvPr id="48131" name="Rectangle 3"/>
          <p:cNvSpPr>
            <a:spLocks noGrp="1" noChangeArrowheads="1"/>
          </p:cNvSpPr>
          <p:nvPr>
            <p:ph type="body" idx="1"/>
          </p:nvPr>
        </p:nvSpPr>
        <p:spPr>
          <a:xfrm>
            <a:off x="608526" y="1068947"/>
            <a:ext cx="7772400" cy="5027054"/>
          </a:xfrm>
        </p:spPr>
        <p:txBody>
          <a:bodyPr/>
          <a:lstStyle/>
          <a:p>
            <a:r>
              <a:rPr lang="en-US" altLang="zh-CN" dirty="0" smtClean="0"/>
              <a:t>Definitions</a:t>
            </a:r>
            <a:endParaRPr lang="en-US" altLang="zh-CN" dirty="0"/>
          </a:p>
          <a:p>
            <a:pPr lvl="1"/>
            <a:r>
              <a:rPr lang="en-US" altLang="zh-CN" sz="1800" dirty="0"/>
              <a:t>Variables in </a:t>
            </a:r>
            <a:r>
              <a:rPr lang="en-US" altLang="zh-CN" sz="1800" dirty="0" smtClean="0"/>
              <a:t>HCRFs:</a:t>
            </a:r>
            <a:endParaRPr lang="en-US" altLang="zh-CN" sz="1800" dirty="0"/>
          </a:p>
          <a:p>
            <a:pPr lvl="1"/>
            <a:r>
              <a:rPr lang="en-US" altLang="zh-CN" sz="1800" dirty="0"/>
              <a:t>Segmentation of leaf nodes:</a:t>
            </a:r>
          </a:p>
          <a:p>
            <a:pPr lvl="2"/>
            <a:r>
              <a:rPr lang="en-US" altLang="zh-CN" sz="1600" dirty="0" smtClean="0"/>
              <a:t>Segment:</a:t>
            </a:r>
            <a:endParaRPr lang="en-US" altLang="zh-CN" sz="1600" dirty="0"/>
          </a:p>
          <a:p>
            <a:pPr lvl="2"/>
            <a:r>
              <a:rPr lang="en-US" altLang="zh-CN" sz="1600" dirty="0" smtClean="0"/>
              <a:t>Segmentation</a:t>
            </a:r>
            <a:r>
              <a:rPr lang="en-US" altLang="zh-CN" dirty="0" smtClean="0"/>
              <a:t>:</a:t>
            </a:r>
          </a:p>
          <a:p>
            <a:pPr lvl="2"/>
            <a:endParaRPr lang="en-US" altLang="zh-CN" dirty="0" smtClean="0"/>
          </a:p>
          <a:p>
            <a:pPr lvl="2"/>
            <a:r>
              <a:rPr lang="en-US" altLang="zh-CN" sz="1600" dirty="0" smtClean="0"/>
              <a:t>Vector of segmentation:</a:t>
            </a:r>
          </a:p>
          <a:p>
            <a:pPr lvl="1"/>
            <a:r>
              <a:rPr lang="en-US" altLang="zh-CN" sz="1800" dirty="0" smtClean="0"/>
              <a:t>A valid assignment:</a:t>
            </a:r>
          </a:p>
          <a:p>
            <a:pPr lvl="1">
              <a:buFont typeface="Wingdings" pitchFamily="2" charset="2"/>
              <a:buNone/>
            </a:pPr>
            <a:r>
              <a:rPr lang="en-US" altLang="zh-CN" sz="1800" dirty="0" smtClean="0"/>
              <a:t>                        </a:t>
            </a:r>
            <a:endParaRPr lang="en-US" altLang="zh-CN" sz="1600" dirty="0" smtClean="0"/>
          </a:p>
          <a:p>
            <a:endParaRPr lang="en-US" altLang="zh-CN" sz="1800" dirty="0" smtClean="0"/>
          </a:p>
          <a:p>
            <a:r>
              <a:rPr lang="en-US" altLang="zh-CN" dirty="0" smtClean="0"/>
              <a:t>Factorized </a:t>
            </a:r>
            <a:r>
              <a:rPr lang="en-US" altLang="zh-CN" dirty="0"/>
              <a:t>distribution:</a:t>
            </a:r>
          </a:p>
        </p:txBody>
      </p:sp>
      <p:sp>
        <p:nvSpPr>
          <p:cNvPr id="48133" name="Rectangle 5"/>
          <p:cNvSpPr>
            <a:spLocks noChangeArrowheads="1"/>
          </p:cNvSpPr>
          <p:nvPr/>
        </p:nvSpPr>
        <p:spPr bwMode="auto">
          <a:xfrm>
            <a:off x="0" y="3325813"/>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48135" name="Rectangle 7"/>
          <p:cNvSpPr>
            <a:spLocks noChangeArrowheads="1"/>
          </p:cNvSpPr>
          <p:nvPr/>
        </p:nvSpPr>
        <p:spPr bwMode="auto">
          <a:xfrm>
            <a:off x="0" y="3090863"/>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48137" name="Rectangle 9"/>
          <p:cNvSpPr>
            <a:spLocks noChangeArrowheads="1"/>
          </p:cNvSpPr>
          <p:nvPr/>
        </p:nvSpPr>
        <p:spPr bwMode="auto">
          <a:xfrm>
            <a:off x="0" y="3295650"/>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48139" name="Rectangle 11"/>
          <p:cNvSpPr>
            <a:spLocks noChangeArrowheads="1"/>
          </p:cNvSpPr>
          <p:nvPr/>
        </p:nvSpPr>
        <p:spPr bwMode="auto">
          <a:xfrm>
            <a:off x="0" y="3333750"/>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48141" name="Rectangle 13"/>
          <p:cNvSpPr>
            <a:spLocks noChangeArrowheads="1"/>
          </p:cNvSpPr>
          <p:nvPr/>
        </p:nvSpPr>
        <p:spPr bwMode="auto">
          <a:xfrm>
            <a:off x="0" y="3325813"/>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48143" name="Rectangle 15"/>
          <p:cNvSpPr>
            <a:spLocks noChangeArrowheads="1"/>
          </p:cNvSpPr>
          <p:nvPr/>
        </p:nvSpPr>
        <p:spPr bwMode="auto">
          <a:xfrm>
            <a:off x="0" y="3314700"/>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48145" name="Rectangle 17"/>
          <p:cNvSpPr>
            <a:spLocks noChangeArrowheads="1"/>
          </p:cNvSpPr>
          <p:nvPr/>
        </p:nvSpPr>
        <p:spPr bwMode="auto">
          <a:xfrm>
            <a:off x="0" y="3314700"/>
            <a:ext cx="9144000" cy="0"/>
          </a:xfrm>
          <a:prstGeom prst="rect">
            <a:avLst/>
          </a:prstGeom>
          <a:noFill/>
          <a:ln w="9525">
            <a:noFill/>
            <a:miter lim="800000"/>
            <a:headEnd/>
            <a:tailEnd/>
          </a:ln>
          <a:effectLst/>
        </p:spPr>
        <p:txBody>
          <a:bodyPr wrap="none" anchor="ctr">
            <a:spAutoFit/>
          </a:bodyPr>
          <a:lstStyle/>
          <a:p>
            <a:endParaRPr lang="zh-CN" altLang="en-US"/>
          </a:p>
        </p:txBody>
      </p:sp>
      <p:graphicFrame>
        <p:nvGraphicFramePr>
          <p:cNvPr id="48144" name="Object 16"/>
          <p:cNvGraphicFramePr>
            <a:graphicFrameLocks noChangeAspect="1"/>
          </p:cNvGraphicFramePr>
          <p:nvPr/>
        </p:nvGraphicFramePr>
        <p:xfrm>
          <a:off x="2797943" y="2073499"/>
          <a:ext cx="2101829" cy="450760"/>
        </p:xfrm>
        <a:graphic>
          <a:graphicData uri="http://schemas.openxmlformats.org/presentationml/2006/ole">
            <p:oleObj spid="_x0000_s3462152" name="Equation" r:id="rId4" imgW="1066800" imgH="228600" progId="Equation.DSMT4">
              <p:embed/>
            </p:oleObj>
          </a:graphicData>
        </a:graphic>
      </p:graphicFrame>
      <p:graphicFrame>
        <p:nvGraphicFramePr>
          <p:cNvPr id="18" name="Object 17"/>
          <p:cNvGraphicFramePr>
            <a:graphicFrameLocks noChangeAspect="1"/>
          </p:cNvGraphicFramePr>
          <p:nvPr/>
        </p:nvGraphicFramePr>
        <p:xfrm>
          <a:off x="3486952" y="1514817"/>
          <a:ext cx="1973690" cy="365498"/>
        </p:xfrm>
        <a:graphic>
          <a:graphicData uri="http://schemas.openxmlformats.org/presentationml/2006/ole">
            <p:oleObj spid="_x0000_s3462153" name="Equation" r:id="rId5" imgW="1371600" imgH="253800" progId="Equation.DSMT4">
              <p:embed/>
            </p:oleObj>
          </a:graphicData>
        </a:graphic>
      </p:graphicFrame>
      <p:graphicFrame>
        <p:nvGraphicFramePr>
          <p:cNvPr id="19" name="Object 18"/>
          <p:cNvGraphicFramePr>
            <a:graphicFrameLocks noChangeAspect="1"/>
          </p:cNvGraphicFramePr>
          <p:nvPr/>
        </p:nvGraphicFramePr>
        <p:xfrm>
          <a:off x="2679330" y="4833858"/>
          <a:ext cx="3554501" cy="945346"/>
        </p:xfrm>
        <a:graphic>
          <a:graphicData uri="http://schemas.openxmlformats.org/presentationml/2006/ole">
            <p:oleObj spid="_x0000_s3462154" name="Equation" r:id="rId6" imgW="2387520" imgH="634680" progId="Equation.DSMT4">
              <p:embed/>
            </p:oleObj>
          </a:graphicData>
        </a:graphic>
      </p:graphicFrame>
      <p:graphicFrame>
        <p:nvGraphicFramePr>
          <p:cNvPr id="21" name="Object 20"/>
          <p:cNvGraphicFramePr>
            <a:graphicFrameLocks noChangeAspect="1"/>
          </p:cNvGraphicFramePr>
          <p:nvPr/>
        </p:nvGraphicFramePr>
        <p:xfrm>
          <a:off x="4109345" y="3108815"/>
          <a:ext cx="1689540" cy="407118"/>
        </p:xfrm>
        <a:graphic>
          <a:graphicData uri="http://schemas.openxmlformats.org/presentationml/2006/ole">
            <p:oleObj spid="_x0000_s3462156" name="Equation" r:id="rId7" imgW="1054080" imgH="253800" progId="Equation.DSMT4">
              <p:embed/>
            </p:oleObj>
          </a:graphicData>
        </a:graphic>
      </p:graphicFrame>
      <p:sp>
        <p:nvSpPr>
          <p:cNvPr id="24" name="Freeform 23"/>
          <p:cNvSpPr/>
          <p:nvPr/>
        </p:nvSpPr>
        <p:spPr bwMode="auto">
          <a:xfrm>
            <a:off x="5217207" y="1402282"/>
            <a:ext cx="2737094" cy="1222229"/>
          </a:xfrm>
          <a:custGeom>
            <a:avLst/>
            <a:gdLst>
              <a:gd name="connsiteX0" fmla="*/ 1779431 w 2895600"/>
              <a:gd name="connsiteY0" fmla="*/ 122349 h 1259983"/>
              <a:gd name="connsiteX1" fmla="*/ 143814 w 2895600"/>
              <a:gd name="connsiteY1" fmla="*/ 933718 h 1259983"/>
              <a:gd name="connsiteX2" fmla="*/ 916547 w 2895600"/>
              <a:gd name="connsiteY2" fmla="*/ 1191296 h 1259983"/>
              <a:gd name="connsiteX3" fmla="*/ 1972614 w 2895600"/>
              <a:gd name="connsiteY3" fmla="*/ 521594 h 1259983"/>
              <a:gd name="connsiteX4" fmla="*/ 2526406 w 2895600"/>
              <a:gd name="connsiteY4" fmla="*/ 457200 h 1259983"/>
              <a:gd name="connsiteX5" fmla="*/ 2771104 w 2895600"/>
              <a:gd name="connsiteY5" fmla="*/ 199622 h 1259983"/>
              <a:gd name="connsiteX6" fmla="*/ 1779431 w 2895600"/>
              <a:gd name="connsiteY6" fmla="*/ 122349 h 125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1259983">
                <a:moveTo>
                  <a:pt x="1779431" y="122349"/>
                </a:moveTo>
                <a:cubicBezTo>
                  <a:pt x="1341549" y="244698"/>
                  <a:pt x="287628" y="755560"/>
                  <a:pt x="143814" y="933718"/>
                </a:cubicBezTo>
                <a:cubicBezTo>
                  <a:pt x="0" y="1111876"/>
                  <a:pt x="611747" y="1259983"/>
                  <a:pt x="916547" y="1191296"/>
                </a:cubicBezTo>
                <a:cubicBezTo>
                  <a:pt x="1221347" y="1122609"/>
                  <a:pt x="1704304" y="643943"/>
                  <a:pt x="1972614" y="521594"/>
                </a:cubicBezTo>
                <a:cubicBezTo>
                  <a:pt x="2240924" y="399245"/>
                  <a:pt x="2393324" y="510862"/>
                  <a:pt x="2526406" y="457200"/>
                </a:cubicBezTo>
                <a:cubicBezTo>
                  <a:pt x="2659488" y="403538"/>
                  <a:pt x="2895600" y="255430"/>
                  <a:pt x="2771104" y="199622"/>
                </a:cubicBezTo>
                <a:cubicBezTo>
                  <a:pt x="2646608" y="143814"/>
                  <a:pt x="2217313" y="0"/>
                  <a:pt x="1779431" y="122349"/>
                </a:cubicBezTo>
                <a:close/>
              </a:path>
            </a:pathLst>
          </a:cu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900" b="0" i="0" u="none" strike="noStrike" cap="none" normalizeH="0" baseline="0" smtClean="0">
              <a:ln>
                <a:noFill/>
              </a:ln>
              <a:solidFill>
                <a:schemeClr val="tx1"/>
              </a:solidFill>
              <a:effectLst/>
              <a:latin typeface="Arial" charset="0"/>
            </a:endParaRPr>
          </a:p>
        </p:txBody>
      </p:sp>
      <p:sp>
        <p:nvSpPr>
          <p:cNvPr id="25" name="Freeform 24"/>
          <p:cNvSpPr/>
          <p:nvPr/>
        </p:nvSpPr>
        <p:spPr bwMode="auto">
          <a:xfrm>
            <a:off x="6603833" y="1496727"/>
            <a:ext cx="1292459" cy="1084807"/>
          </a:xfrm>
          <a:custGeom>
            <a:avLst/>
            <a:gdLst>
              <a:gd name="connsiteX0" fmla="*/ 225380 w 1367306"/>
              <a:gd name="connsiteY0" fmla="*/ 27904 h 1118316"/>
              <a:gd name="connsiteX1" fmla="*/ 135228 w 1367306"/>
              <a:gd name="connsiteY1" fmla="*/ 246845 h 1118316"/>
              <a:gd name="connsiteX2" fmla="*/ 238259 w 1367306"/>
              <a:gd name="connsiteY2" fmla="*/ 401391 h 1118316"/>
              <a:gd name="connsiteX3" fmla="*/ 70833 w 1367306"/>
              <a:gd name="connsiteY3" fmla="*/ 839273 h 1118316"/>
              <a:gd name="connsiteX4" fmla="*/ 122349 w 1367306"/>
              <a:gd name="connsiteY4" fmla="*/ 1071093 h 1118316"/>
              <a:gd name="connsiteX5" fmla="*/ 804929 w 1367306"/>
              <a:gd name="connsiteY5" fmla="*/ 1083972 h 1118316"/>
              <a:gd name="connsiteX6" fmla="*/ 985233 w 1367306"/>
              <a:gd name="connsiteY6" fmla="*/ 865031 h 1118316"/>
              <a:gd name="connsiteX7" fmla="*/ 817808 w 1367306"/>
              <a:gd name="connsiteY7" fmla="*/ 452907 h 1118316"/>
              <a:gd name="connsiteX8" fmla="*/ 1139780 w 1367306"/>
              <a:gd name="connsiteY8" fmla="*/ 324118 h 1118316"/>
              <a:gd name="connsiteX9" fmla="*/ 1345842 w 1367306"/>
              <a:gd name="connsiteY9" fmla="*/ 221087 h 1118316"/>
              <a:gd name="connsiteX10" fmla="*/ 1178416 w 1367306"/>
              <a:gd name="connsiteY10" fmla="*/ 79420 h 1118316"/>
              <a:gd name="connsiteX11" fmla="*/ 225380 w 1367306"/>
              <a:gd name="connsiteY11" fmla="*/ 27904 h 1118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7306" h="1118316">
                <a:moveTo>
                  <a:pt x="225380" y="27904"/>
                </a:moveTo>
                <a:cubicBezTo>
                  <a:pt x="51515" y="55808"/>
                  <a:pt x="133082" y="184597"/>
                  <a:pt x="135228" y="246845"/>
                </a:cubicBezTo>
                <a:cubicBezTo>
                  <a:pt x="137374" y="309093"/>
                  <a:pt x="248992" y="302653"/>
                  <a:pt x="238259" y="401391"/>
                </a:cubicBezTo>
                <a:cubicBezTo>
                  <a:pt x="227527" y="500129"/>
                  <a:pt x="90151" y="727656"/>
                  <a:pt x="70833" y="839273"/>
                </a:cubicBezTo>
                <a:cubicBezTo>
                  <a:pt x="51515" y="950890"/>
                  <a:pt x="0" y="1030310"/>
                  <a:pt x="122349" y="1071093"/>
                </a:cubicBezTo>
                <a:cubicBezTo>
                  <a:pt x="244698" y="1111876"/>
                  <a:pt x="661115" y="1118316"/>
                  <a:pt x="804929" y="1083972"/>
                </a:cubicBezTo>
                <a:cubicBezTo>
                  <a:pt x="948743" y="1049628"/>
                  <a:pt x="983087" y="970208"/>
                  <a:pt x="985233" y="865031"/>
                </a:cubicBezTo>
                <a:cubicBezTo>
                  <a:pt x="987379" y="759854"/>
                  <a:pt x="792050" y="543059"/>
                  <a:pt x="817808" y="452907"/>
                </a:cubicBezTo>
                <a:cubicBezTo>
                  <a:pt x="843566" y="362755"/>
                  <a:pt x="1051774" y="362755"/>
                  <a:pt x="1139780" y="324118"/>
                </a:cubicBezTo>
                <a:cubicBezTo>
                  <a:pt x="1227786" y="285481"/>
                  <a:pt x="1339403" y="261870"/>
                  <a:pt x="1345842" y="221087"/>
                </a:cubicBezTo>
                <a:cubicBezTo>
                  <a:pt x="1352281" y="180304"/>
                  <a:pt x="1367306" y="109471"/>
                  <a:pt x="1178416" y="79420"/>
                </a:cubicBezTo>
                <a:cubicBezTo>
                  <a:pt x="989526" y="49369"/>
                  <a:pt x="399245" y="0"/>
                  <a:pt x="225380" y="27904"/>
                </a:cubicBezTo>
                <a:close/>
              </a:path>
            </a:pathLst>
          </a:custGeom>
          <a:noFill/>
          <a:ln w="222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900" b="0" i="0" u="none" strike="noStrike" cap="none" normalizeH="0" baseline="0" smtClean="0">
              <a:ln>
                <a:noFill/>
              </a:ln>
              <a:solidFill>
                <a:schemeClr val="tx1"/>
              </a:solidFill>
              <a:effectLst/>
              <a:latin typeface="Arial" charset="0"/>
            </a:endParaRPr>
          </a:p>
        </p:txBody>
      </p:sp>
      <p:sp>
        <p:nvSpPr>
          <p:cNvPr id="27" name="Freeform 26"/>
          <p:cNvSpPr/>
          <p:nvPr/>
        </p:nvSpPr>
        <p:spPr bwMode="auto">
          <a:xfrm>
            <a:off x="6719743" y="1533217"/>
            <a:ext cx="2227819" cy="1003603"/>
          </a:xfrm>
          <a:custGeom>
            <a:avLst/>
            <a:gdLst>
              <a:gd name="connsiteX0" fmla="*/ 83712 w 2356833"/>
              <a:gd name="connsiteY0" fmla="*/ 55808 h 1034603"/>
              <a:gd name="connsiteX1" fmla="*/ 19318 w 2356833"/>
              <a:gd name="connsiteY1" fmla="*/ 171718 h 1034603"/>
              <a:gd name="connsiteX2" fmla="*/ 199622 w 2356833"/>
              <a:gd name="connsiteY2" fmla="*/ 313386 h 1034603"/>
              <a:gd name="connsiteX3" fmla="*/ 766292 w 2356833"/>
              <a:gd name="connsiteY3" fmla="*/ 429296 h 1034603"/>
              <a:gd name="connsiteX4" fmla="*/ 1178416 w 2356833"/>
              <a:gd name="connsiteY4" fmla="*/ 841420 h 1034603"/>
              <a:gd name="connsiteX5" fmla="*/ 1178416 w 2356833"/>
              <a:gd name="connsiteY5" fmla="*/ 970208 h 1034603"/>
              <a:gd name="connsiteX6" fmla="*/ 1564782 w 2356833"/>
              <a:gd name="connsiteY6" fmla="*/ 1034603 h 1034603"/>
              <a:gd name="connsiteX7" fmla="*/ 2208726 w 2356833"/>
              <a:gd name="connsiteY7" fmla="*/ 1008845 h 1034603"/>
              <a:gd name="connsiteX8" fmla="*/ 2170089 w 2356833"/>
              <a:gd name="connsiteY8" fmla="*/ 751268 h 1034603"/>
              <a:gd name="connsiteX9" fmla="*/ 1088264 w 2356833"/>
              <a:gd name="connsiteY9" fmla="*/ 390659 h 1034603"/>
              <a:gd name="connsiteX10" fmla="*/ 1345842 w 2356833"/>
              <a:gd name="connsiteY10" fmla="*/ 158839 h 1034603"/>
              <a:gd name="connsiteX11" fmla="*/ 470078 w 2356833"/>
              <a:gd name="connsiteY11" fmla="*/ 17172 h 1034603"/>
              <a:gd name="connsiteX12" fmla="*/ 83712 w 2356833"/>
              <a:gd name="connsiteY12" fmla="*/ 55808 h 1034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56833" h="1034603">
                <a:moveTo>
                  <a:pt x="83712" y="55808"/>
                </a:moveTo>
                <a:cubicBezTo>
                  <a:pt x="8585" y="81566"/>
                  <a:pt x="0" y="128788"/>
                  <a:pt x="19318" y="171718"/>
                </a:cubicBezTo>
                <a:cubicBezTo>
                  <a:pt x="38636" y="214648"/>
                  <a:pt x="75126" y="270456"/>
                  <a:pt x="199622" y="313386"/>
                </a:cubicBezTo>
                <a:cubicBezTo>
                  <a:pt x="324118" y="356316"/>
                  <a:pt x="603160" y="341290"/>
                  <a:pt x="766292" y="429296"/>
                </a:cubicBezTo>
                <a:cubicBezTo>
                  <a:pt x="929424" y="517302"/>
                  <a:pt x="1109729" y="751268"/>
                  <a:pt x="1178416" y="841420"/>
                </a:cubicBezTo>
                <a:cubicBezTo>
                  <a:pt x="1247103" y="931572"/>
                  <a:pt x="1114022" y="938011"/>
                  <a:pt x="1178416" y="970208"/>
                </a:cubicBezTo>
                <a:cubicBezTo>
                  <a:pt x="1242810" y="1002405"/>
                  <a:pt x="1393064" y="1028164"/>
                  <a:pt x="1564782" y="1034603"/>
                </a:cubicBezTo>
                <a:lnTo>
                  <a:pt x="2208726" y="1008845"/>
                </a:lnTo>
                <a:cubicBezTo>
                  <a:pt x="2309610" y="961623"/>
                  <a:pt x="2356833" y="854299"/>
                  <a:pt x="2170089" y="751268"/>
                </a:cubicBezTo>
                <a:cubicBezTo>
                  <a:pt x="1983345" y="648237"/>
                  <a:pt x="1225639" y="489397"/>
                  <a:pt x="1088264" y="390659"/>
                </a:cubicBezTo>
                <a:cubicBezTo>
                  <a:pt x="950890" y="291921"/>
                  <a:pt x="1448873" y="221087"/>
                  <a:pt x="1345842" y="158839"/>
                </a:cubicBezTo>
                <a:cubicBezTo>
                  <a:pt x="1242811" y="96591"/>
                  <a:pt x="686872" y="34344"/>
                  <a:pt x="470078" y="17172"/>
                </a:cubicBezTo>
                <a:cubicBezTo>
                  <a:pt x="253284" y="0"/>
                  <a:pt x="158839" y="30050"/>
                  <a:pt x="83712" y="55808"/>
                </a:cubicBezTo>
                <a:close/>
              </a:path>
            </a:pathLst>
          </a:custGeom>
          <a:noFill/>
          <a:ln w="222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900" b="0" i="0" u="none" strike="noStrike" cap="none" normalizeH="0" baseline="0" smtClean="0">
              <a:ln>
                <a:noFill/>
              </a:ln>
              <a:solidFill>
                <a:schemeClr val="tx1"/>
              </a:solidFill>
              <a:effectLst/>
              <a:latin typeface="Arial" charset="0"/>
            </a:endParaRPr>
          </a:p>
        </p:txBody>
      </p:sp>
      <p:graphicFrame>
        <p:nvGraphicFramePr>
          <p:cNvPr id="26" name="Object 25"/>
          <p:cNvGraphicFramePr>
            <a:graphicFrameLocks noChangeAspect="1"/>
          </p:cNvGraphicFramePr>
          <p:nvPr/>
        </p:nvGraphicFramePr>
        <p:xfrm>
          <a:off x="4837937" y="5918653"/>
          <a:ext cx="3793939" cy="629562"/>
        </p:xfrm>
        <a:graphic>
          <a:graphicData uri="http://schemas.openxmlformats.org/presentationml/2006/ole">
            <p:oleObj spid="_x0000_s3462158" name="Equation" r:id="rId8" imgW="2908080" imgH="482400" progId="Equation.DSMT4">
              <p:embed/>
            </p:oleObj>
          </a:graphicData>
        </a:graphic>
      </p:graphicFrame>
      <p:graphicFrame>
        <p:nvGraphicFramePr>
          <p:cNvPr id="3462159" name="Object 15"/>
          <p:cNvGraphicFramePr>
            <a:graphicFrameLocks/>
          </p:cNvGraphicFramePr>
          <p:nvPr/>
        </p:nvGraphicFramePr>
        <p:xfrm>
          <a:off x="651137" y="5812599"/>
          <a:ext cx="3818965" cy="891989"/>
        </p:xfrm>
        <a:graphic>
          <a:graphicData uri="http://schemas.openxmlformats.org/presentationml/2006/ole">
            <p:oleObj spid="_x0000_s3462159" name="Equation" r:id="rId9" imgW="2527200" imgH="583920" progId="Equation.DSMT4">
              <p:embed/>
            </p:oleObj>
          </a:graphicData>
        </a:graphic>
      </p:graphicFrame>
      <p:sp>
        <p:nvSpPr>
          <p:cNvPr id="28" name="Rounded Rectangle 27"/>
          <p:cNvSpPr/>
          <p:nvPr/>
        </p:nvSpPr>
        <p:spPr bwMode="auto">
          <a:xfrm>
            <a:off x="578224" y="5857422"/>
            <a:ext cx="8135470" cy="793377"/>
          </a:xfrm>
          <a:prstGeom prst="roundRect">
            <a:avLst/>
          </a:prstGeom>
          <a:noFill/>
          <a:ln w="22225" cap="flat" cmpd="sng" algn="ctr">
            <a:solidFill>
              <a:srgbClr val="66FF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900" b="0" i="0" u="none" strike="noStrike" cap="none" normalizeH="0" baseline="0" smtClean="0">
              <a:ln>
                <a:noFill/>
              </a:ln>
              <a:solidFill>
                <a:schemeClr val="tx1"/>
              </a:solidFill>
              <a:effectLst/>
              <a:latin typeface="Arial" charset="0"/>
            </a:endParaRPr>
          </a:p>
        </p:txBody>
      </p:sp>
      <p:graphicFrame>
        <p:nvGraphicFramePr>
          <p:cNvPr id="29" name="Object 28"/>
          <p:cNvGraphicFramePr>
            <a:graphicFrameLocks noChangeAspect="1"/>
          </p:cNvGraphicFramePr>
          <p:nvPr/>
        </p:nvGraphicFramePr>
        <p:xfrm>
          <a:off x="1941061" y="2726609"/>
          <a:ext cx="4186237" cy="417513"/>
        </p:xfrm>
        <a:graphic>
          <a:graphicData uri="http://schemas.openxmlformats.org/presentationml/2006/ole">
            <p:oleObj spid="_x0000_s3462160" name="Equation" r:id="rId10" imgW="2793960" imgH="279360" progId="Equation.DSMT4">
              <p:embed/>
            </p:oleObj>
          </a:graphicData>
        </a:graphic>
      </p:graphicFrame>
      <p:graphicFrame>
        <p:nvGraphicFramePr>
          <p:cNvPr id="30" name="Object 29"/>
          <p:cNvGraphicFramePr>
            <a:graphicFrameLocks noChangeAspect="1"/>
          </p:cNvGraphicFramePr>
          <p:nvPr/>
        </p:nvGraphicFramePr>
        <p:xfrm>
          <a:off x="2564873" y="3791398"/>
          <a:ext cx="3745775" cy="451299"/>
        </p:xfrm>
        <a:graphic>
          <a:graphicData uri="http://schemas.openxmlformats.org/presentationml/2006/ole">
            <p:oleObj spid="_x0000_s3462161" name="Equation" r:id="rId11" imgW="2108160" imgH="253800" progId="Equation.DSMT4">
              <p:embed/>
            </p:oleObj>
          </a:graphicData>
        </a:graphic>
      </p:graphicFrame>
    </p:spTree>
  </p:cSld>
  <p:clrMapOvr>
    <a:masterClrMapping/>
  </p:clrMapOvr>
  <p:transition advTm="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zh-CN" dirty="0"/>
              <a:t>Separate </a:t>
            </a:r>
            <a:r>
              <a:rPr lang="en-US" altLang="zh-CN" dirty="0" smtClean="0"/>
              <a:t>Learning</a:t>
            </a:r>
            <a:endParaRPr lang="en-US" altLang="zh-CN" dirty="0"/>
          </a:p>
        </p:txBody>
      </p:sp>
      <p:sp>
        <p:nvSpPr>
          <p:cNvPr id="47107" name="Rectangle 3"/>
          <p:cNvSpPr>
            <a:spLocks noGrp="1" noChangeArrowheads="1"/>
          </p:cNvSpPr>
          <p:nvPr>
            <p:ph type="body" sz="half" idx="1"/>
          </p:nvPr>
        </p:nvSpPr>
        <p:spPr>
          <a:xfrm>
            <a:off x="949325" y="1326524"/>
            <a:ext cx="6975475" cy="4769476"/>
          </a:xfrm>
        </p:spPr>
        <p:txBody>
          <a:bodyPr/>
          <a:lstStyle/>
          <a:p>
            <a:r>
              <a:rPr lang="en-US" altLang="zh-CN" sz="2000" dirty="0"/>
              <a:t>The integrated model can be separately learned by MLE</a:t>
            </a:r>
          </a:p>
        </p:txBody>
      </p:sp>
      <p:sp>
        <p:nvSpPr>
          <p:cNvPr id="47112" name="Rectangle 8"/>
          <p:cNvSpPr>
            <a:spLocks noChangeArrowheads="1"/>
          </p:cNvSpPr>
          <p:nvPr/>
        </p:nvSpPr>
        <p:spPr bwMode="auto">
          <a:xfrm>
            <a:off x="0" y="2903538"/>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47116" name="Text Box 12"/>
          <p:cNvSpPr txBox="1">
            <a:spLocks noChangeArrowheads="1"/>
          </p:cNvSpPr>
          <p:nvPr/>
        </p:nvSpPr>
        <p:spPr bwMode="auto">
          <a:xfrm>
            <a:off x="970298" y="4810816"/>
            <a:ext cx="7321550" cy="646331"/>
          </a:xfrm>
          <a:prstGeom prst="rect">
            <a:avLst/>
          </a:prstGeom>
          <a:noFill/>
          <a:ln w="9525">
            <a:noFill/>
            <a:miter lim="800000"/>
            <a:headEnd/>
            <a:tailEnd/>
          </a:ln>
          <a:effectLst/>
        </p:spPr>
        <p:txBody>
          <a:bodyPr>
            <a:spAutoFit/>
          </a:bodyPr>
          <a:lstStyle/>
          <a:p>
            <a:pPr algn="l">
              <a:buFont typeface="Arial" pitchFamily="34" charset="0"/>
              <a:buChar char="•"/>
            </a:pPr>
            <a:r>
              <a:rPr lang="en-US" altLang="zh-CN" sz="1800" dirty="0"/>
              <a:t>  Each model has its learning </a:t>
            </a:r>
            <a:r>
              <a:rPr lang="en-US" altLang="zh-CN" sz="1800" dirty="0" smtClean="0"/>
              <a:t>method</a:t>
            </a:r>
          </a:p>
          <a:p>
            <a:pPr algn="l">
              <a:buFont typeface="Arial" pitchFamily="34" charset="0"/>
              <a:buChar char="•"/>
            </a:pPr>
            <a:r>
              <a:rPr lang="en-US" altLang="zh-CN" sz="1800" dirty="0" smtClean="0"/>
              <a:t>  Setup </a:t>
            </a:r>
            <a:r>
              <a:rPr lang="en-US" altLang="zh-CN" sz="1800" dirty="0"/>
              <a:t>separate training </a:t>
            </a:r>
            <a:r>
              <a:rPr lang="en-US" altLang="zh-CN" sz="1800" dirty="0" smtClean="0"/>
              <a:t>datasets</a:t>
            </a:r>
            <a:endParaRPr lang="en-US" altLang="zh-CN" sz="1800" dirty="0"/>
          </a:p>
        </p:txBody>
      </p:sp>
      <p:graphicFrame>
        <p:nvGraphicFramePr>
          <p:cNvPr id="9" name="Object 8"/>
          <p:cNvGraphicFramePr>
            <a:graphicFrameLocks noChangeAspect="1"/>
          </p:cNvGraphicFramePr>
          <p:nvPr/>
        </p:nvGraphicFramePr>
        <p:xfrm>
          <a:off x="2109272" y="1828976"/>
          <a:ext cx="4915100" cy="2111957"/>
        </p:xfrm>
        <a:graphic>
          <a:graphicData uri="http://schemas.openxmlformats.org/presentationml/2006/ole">
            <p:oleObj spid="_x0000_s3463172" name="Equation" r:id="rId3" imgW="3251160" imgH="1396800" progId="Equation.DSMT4">
              <p:embed/>
            </p:oleObj>
          </a:graphicData>
        </a:graphic>
      </p:graphicFrame>
      <p:graphicFrame>
        <p:nvGraphicFramePr>
          <p:cNvPr id="10" name="Object 9"/>
          <p:cNvGraphicFramePr>
            <a:graphicFrameLocks noChangeAspect="1"/>
          </p:cNvGraphicFramePr>
          <p:nvPr/>
        </p:nvGraphicFramePr>
        <p:xfrm>
          <a:off x="1192726" y="4177764"/>
          <a:ext cx="6515279" cy="561662"/>
        </p:xfrm>
        <a:graphic>
          <a:graphicData uri="http://schemas.openxmlformats.org/presentationml/2006/ole">
            <p:oleObj spid="_x0000_s3463173" name="Equation" r:id="rId4" imgW="2946240" imgH="253800" progId="Equation.DSMT4">
              <p:embed/>
            </p:oleObj>
          </a:graphicData>
        </a:graphic>
      </p:graphicFrame>
    </p:spTree>
  </p:cSld>
  <p:clrMapOvr>
    <a:masterClrMapping/>
  </p:clrMapOvr>
  <p:transition advTm="26609"/>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6572344" y="6253349"/>
            <a:ext cx="2133600" cy="476250"/>
          </a:xfrm>
          <a:prstGeom prst="rect">
            <a:avLst/>
          </a:prstGeom>
        </p:spPr>
        <p:txBody>
          <a:bodyPr/>
          <a:lstStyle/>
          <a:p>
            <a:fld id="{EA06DDAC-9876-4841-8066-584541F83BD9}" type="slidenum">
              <a:rPr lang="en-US" altLang="zh-CN"/>
              <a:pPr/>
              <a:t>15</a:t>
            </a:fld>
            <a:endParaRPr lang="en-US" altLang="zh-CN" dirty="0"/>
          </a:p>
        </p:txBody>
      </p:sp>
      <p:sp>
        <p:nvSpPr>
          <p:cNvPr id="12290" name="Rectangle 2"/>
          <p:cNvSpPr>
            <a:spLocks noGrp="1" noChangeArrowheads="1"/>
          </p:cNvSpPr>
          <p:nvPr>
            <p:ph type="title"/>
          </p:nvPr>
        </p:nvSpPr>
        <p:spPr/>
        <p:txBody>
          <a:bodyPr/>
          <a:lstStyle/>
          <a:p>
            <a:r>
              <a:rPr lang="en-US" altLang="zh-CN"/>
              <a:t>Outline</a:t>
            </a:r>
          </a:p>
        </p:txBody>
      </p:sp>
      <p:sp>
        <p:nvSpPr>
          <p:cNvPr id="12291" name="Rectangle 3"/>
          <p:cNvSpPr>
            <a:spLocks noGrp="1" noChangeArrowheads="1"/>
          </p:cNvSpPr>
          <p:nvPr>
            <p:ph type="body" idx="1"/>
          </p:nvPr>
        </p:nvSpPr>
        <p:spPr>
          <a:xfrm>
            <a:off x="685800" y="1352282"/>
            <a:ext cx="7772400" cy="4743718"/>
          </a:xfrm>
        </p:spPr>
        <p:txBody>
          <a:bodyPr/>
          <a:lstStyle/>
          <a:p>
            <a:r>
              <a:rPr lang="en-US" altLang="zh-CN" sz="2800" dirty="0">
                <a:solidFill>
                  <a:schemeClr val="bg1">
                    <a:lumMod val="85000"/>
                  </a:schemeClr>
                </a:solidFill>
              </a:rPr>
              <a:t>Motivations</a:t>
            </a:r>
          </a:p>
          <a:p>
            <a:pPr lvl="1"/>
            <a:r>
              <a:rPr lang="en-US" altLang="zh-CN" sz="2000" dirty="0">
                <a:solidFill>
                  <a:schemeClr val="bg1">
                    <a:lumMod val="85000"/>
                  </a:schemeClr>
                </a:solidFill>
              </a:rPr>
              <a:t>Windows Live Product </a:t>
            </a:r>
            <a:r>
              <a:rPr lang="en-US" altLang="zh-CN" sz="2000" dirty="0" smtClean="0">
                <a:solidFill>
                  <a:schemeClr val="bg1">
                    <a:lumMod val="85000"/>
                  </a:schemeClr>
                </a:solidFill>
              </a:rPr>
              <a:t>Search</a:t>
            </a:r>
          </a:p>
          <a:p>
            <a:pPr lvl="1"/>
            <a:r>
              <a:rPr lang="en-US" altLang="zh-CN" dirty="0" smtClean="0">
                <a:solidFill>
                  <a:schemeClr val="bg1">
                    <a:lumMod val="85000"/>
                  </a:schemeClr>
                </a:solidFill>
              </a:rPr>
              <a:t>Libra</a:t>
            </a:r>
            <a:endParaRPr lang="en-US" altLang="zh-CN" sz="2000" dirty="0">
              <a:solidFill>
                <a:schemeClr val="bg1">
                  <a:lumMod val="85000"/>
                </a:schemeClr>
              </a:solidFill>
            </a:endParaRPr>
          </a:p>
          <a:p>
            <a:r>
              <a:rPr lang="en-US" altLang="zh-CN" sz="2800" dirty="0" smtClean="0">
                <a:solidFill>
                  <a:schemeClr val="bg1">
                    <a:lumMod val="85000"/>
                  </a:schemeClr>
                </a:solidFill>
              </a:rPr>
              <a:t>Integrated webpage understanding model</a:t>
            </a:r>
            <a:endParaRPr lang="en-US" altLang="zh-CN" sz="2800" dirty="0">
              <a:solidFill>
                <a:schemeClr val="bg1">
                  <a:lumMod val="85000"/>
                </a:schemeClr>
              </a:solidFill>
            </a:endParaRPr>
          </a:p>
          <a:p>
            <a:pPr lvl="1"/>
            <a:r>
              <a:rPr lang="en-US" altLang="zh-CN" sz="2000" dirty="0" smtClean="0">
                <a:solidFill>
                  <a:schemeClr val="bg1">
                    <a:lumMod val="85000"/>
                  </a:schemeClr>
                </a:solidFill>
              </a:rPr>
              <a:t>Statistical structure mining model</a:t>
            </a:r>
            <a:endParaRPr lang="en-US" altLang="zh-CN" sz="2000" dirty="0">
              <a:solidFill>
                <a:schemeClr val="bg1">
                  <a:lumMod val="85000"/>
                </a:schemeClr>
              </a:solidFill>
            </a:endParaRPr>
          </a:p>
          <a:p>
            <a:pPr lvl="1"/>
            <a:r>
              <a:rPr lang="en-US" altLang="zh-CN" sz="2000" dirty="0" smtClean="0">
                <a:solidFill>
                  <a:schemeClr val="bg1">
                    <a:lumMod val="85000"/>
                  </a:schemeClr>
                </a:solidFill>
              </a:rPr>
              <a:t>Integrated structure mining and text processing model</a:t>
            </a:r>
            <a:endParaRPr lang="en-US" altLang="zh-CN" sz="2000" dirty="0">
              <a:solidFill>
                <a:schemeClr val="bg1">
                  <a:lumMod val="85000"/>
                </a:schemeClr>
              </a:solidFill>
            </a:endParaRPr>
          </a:p>
          <a:p>
            <a:pPr>
              <a:buClr>
                <a:srgbClr val="FF0000"/>
              </a:buClr>
              <a:buFont typeface="Wingdings" pitchFamily="2" charset="2"/>
              <a:buChar char="Ø"/>
            </a:pPr>
            <a:r>
              <a:rPr lang="en-US" altLang="zh-CN" sz="2800" dirty="0"/>
              <a:t>Experiments</a:t>
            </a:r>
          </a:p>
          <a:p>
            <a:r>
              <a:rPr lang="en-US" altLang="zh-CN" sz="2800" dirty="0">
                <a:solidFill>
                  <a:schemeClr val="bg1">
                    <a:lumMod val="85000"/>
                  </a:schemeClr>
                </a:solidFill>
              </a:rPr>
              <a:t>Conclusions</a:t>
            </a:r>
          </a:p>
        </p:txBody>
      </p:sp>
    </p:spTree>
  </p:cSld>
  <p:clrMapOvr>
    <a:masterClrMapping/>
  </p:clrMapOvr>
  <p:transition advTm="1236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47F6491-981A-4C6D-B928-06F8CB2E9E49}" type="slidenum">
              <a:rPr lang="zh-CN" altLang="en-US"/>
              <a:pPr/>
              <a:t>16</a:t>
            </a:fld>
            <a:endParaRPr lang="en-US" altLang="zh-CN"/>
          </a:p>
        </p:txBody>
      </p:sp>
      <p:sp>
        <p:nvSpPr>
          <p:cNvPr id="3419138" name="Rectangle 2"/>
          <p:cNvSpPr>
            <a:spLocks noGrp="1" noChangeArrowheads="1"/>
          </p:cNvSpPr>
          <p:nvPr>
            <p:ph type="title"/>
          </p:nvPr>
        </p:nvSpPr>
        <p:spPr/>
        <p:txBody>
          <a:bodyPr/>
          <a:lstStyle/>
          <a:p>
            <a:r>
              <a:rPr lang="en-US" altLang="zh-CN">
                <a:ea typeface="宋体" pitchFamily="2" charset="-122"/>
              </a:rPr>
              <a:t>Experiments</a:t>
            </a:r>
          </a:p>
        </p:txBody>
      </p:sp>
      <p:sp>
        <p:nvSpPr>
          <p:cNvPr id="3419139" name="Rectangle 3"/>
          <p:cNvSpPr>
            <a:spLocks noGrp="1" noChangeArrowheads="1"/>
          </p:cNvSpPr>
          <p:nvPr>
            <p:ph type="body" idx="1"/>
          </p:nvPr>
        </p:nvSpPr>
        <p:spPr>
          <a:xfrm>
            <a:off x="684213" y="1223493"/>
            <a:ext cx="7769225" cy="5101107"/>
          </a:xfrm>
        </p:spPr>
        <p:txBody>
          <a:bodyPr/>
          <a:lstStyle/>
          <a:p>
            <a:pPr>
              <a:lnSpc>
                <a:spcPct val="80000"/>
              </a:lnSpc>
            </a:pPr>
            <a:r>
              <a:rPr lang="en-US" altLang="zh-CN" sz="1800" dirty="0" smtClean="0">
                <a:ea typeface="宋体" pitchFamily="2" charset="-122"/>
              </a:rPr>
              <a:t>A New real-world dataset</a:t>
            </a:r>
            <a:endParaRPr lang="en-US" altLang="zh-CN" sz="1800" dirty="0">
              <a:ea typeface="宋体" pitchFamily="2" charset="-122"/>
            </a:endParaRPr>
          </a:p>
          <a:p>
            <a:pPr lvl="1">
              <a:lnSpc>
                <a:spcPct val="80000"/>
              </a:lnSpc>
            </a:pPr>
            <a:r>
              <a:rPr lang="en-US" altLang="zh-CN" sz="1600" i="1" dirty="0" smtClean="0">
                <a:ea typeface="宋体" pitchFamily="2" charset="-122"/>
              </a:rPr>
              <a:t>Job</a:t>
            </a:r>
            <a:r>
              <a:rPr lang="en-US" altLang="zh-CN" sz="1600" dirty="0" smtClean="0">
                <a:ea typeface="宋体" pitchFamily="2" charset="-122"/>
              </a:rPr>
              <a:t> corpus, </a:t>
            </a:r>
            <a:r>
              <a:rPr lang="en-US" altLang="zh-CN" sz="1600" i="1" dirty="0" smtClean="0">
                <a:ea typeface="宋体" pitchFamily="2" charset="-122"/>
              </a:rPr>
              <a:t>Address and Paper</a:t>
            </a:r>
            <a:r>
              <a:rPr lang="en-US" altLang="zh-CN" sz="1600" dirty="0" smtClean="0">
                <a:ea typeface="宋体" pitchFamily="2" charset="-122"/>
              </a:rPr>
              <a:t> Corpora contains only text documents and no HTML structures</a:t>
            </a:r>
          </a:p>
          <a:p>
            <a:pPr lvl="1">
              <a:lnSpc>
                <a:spcPct val="80000"/>
              </a:lnSpc>
            </a:pPr>
            <a:endParaRPr lang="en-US" altLang="zh-CN" sz="1600" dirty="0" smtClean="0">
              <a:ea typeface="宋体" pitchFamily="2" charset="-122"/>
            </a:endParaRPr>
          </a:p>
          <a:p>
            <a:pPr lvl="1">
              <a:lnSpc>
                <a:spcPct val="80000"/>
              </a:lnSpc>
            </a:pPr>
            <a:r>
              <a:rPr lang="en-US" altLang="zh-CN" sz="1600" dirty="0" smtClean="0">
                <a:ea typeface="宋体" pitchFamily="2" charset="-122"/>
              </a:rPr>
              <a:t>We build a new real-world dataset on researchers’ homepages</a:t>
            </a:r>
          </a:p>
          <a:p>
            <a:pPr lvl="2">
              <a:lnSpc>
                <a:spcPct val="80000"/>
              </a:lnSpc>
            </a:pPr>
            <a:r>
              <a:rPr lang="en-US" altLang="zh-CN" sz="1400" dirty="0" smtClean="0">
                <a:ea typeface="宋体" pitchFamily="2" charset="-122"/>
              </a:rPr>
              <a:t>Researchers’ homepages contain both structure patterns and large amount of text contents needing to be processed</a:t>
            </a:r>
          </a:p>
          <a:p>
            <a:pPr lvl="2">
              <a:lnSpc>
                <a:spcPct val="80000"/>
              </a:lnSpc>
            </a:pPr>
            <a:r>
              <a:rPr lang="en-US" altLang="zh-CN" sz="1400" dirty="0" smtClean="0">
                <a:ea typeface="宋体" pitchFamily="2" charset="-122"/>
              </a:rPr>
              <a:t>292 homepages are randomly downloaded from the computer science departments of about 10 universities, like CMU, MIT, UC Berkeley and Stanford; also from research labs, like MSR, IBM Research, AT&amp;T Bell lab.</a:t>
            </a:r>
          </a:p>
          <a:p>
            <a:pPr lvl="2">
              <a:lnSpc>
                <a:spcPct val="80000"/>
              </a:lnSpc>
            </a:pPr>
            <a:r>
              <a:rPr lang="en-US" altLang="zh-CN" sz="1400" dirty="0" smtClean="0">
                <a:ea typeface="宋体" pitchFamily="2" charset="-122"/>
              </a:rPr>
              <a:t>13 attributes are identified:</a:t>
            </a:r>
          </a:p>
          <a:p>
            <a:pPr>
              <a:lnSpc>
                <a:spcPct val="80000"/>
              </a:lnSpc>
              <a:buNone/>
            </a:pPr>
            <a:endParaRPr lang="en-US" altLang="zh-CN" sz="1800" dirty="0" smtClean="0">
              <a:ea typeface="宋体" pitchFamily="2" charset="-122"/>
            </a:endParaRPr>
          </a:p>
          <a:p>
            <a:pPr>
              <a:lnSpc>
                <a:spcPct val="80000"/>
              </a:lnSpc>
              <a:buNone/>
            </a:pPr>
            <a:endParaRPr lang="en-US" altLang="zh-CN" sz="1800" dirty="0">
              <a:ea typeface="宋体" pitchFamily="2" charset="-122"/>
            </a:endParaRPr>
          </a:p>
          <a:p>
            <a:pPr>
              <a:lnSpc>
                <a:spcPct val="80000"/>
              </a:lnSpc>
            </a:pPr>
            <a:endParaRPr lang="en-US" altLang="zh-CN" sz="1800" dirty="0" smtClean="0">
              <a:ea typeface="宋体" pitchFamily="2" charset="-122"/>
            </a:endParaRPr>
          </a:p>
          <a:p>
            <a:pPr>
              <a:lnSpc>
                <a:spcPct val="80000"/>
              </a:lnSpc>
            </a:pPr>
            <a:r>
              <a:rPr lang="en-US" altLang="zh-CN" sz="1800" dirty="0" smtClean="0">
                <a:ea typeface="宋体" pitchFamily="2" charset="-122"/>
              </a:rPr>
              <a:t>Methods </a:t>
            </a:r>
            <a:r>
              <a:rPr lang="en-US" altLang="zh-CN" sz="1800" dirty="0">
                <a:ea typeface="宋体" pitchFamily="2" charset="-122"/>
              </a:rPr>
              <a:t>evaluated</a:t>
            </a:r>
          </a:p>
          <a:p>
            <a:pPr lvl="1">
              <a:lnSpc>
                <a:spcPct val="80000"/>
              </a:lnSpc>
            </a:pPr>
            <a:r>
              <a:rPr lang="en-US" altLang="zh-CN" sz="1600" dirty="0" smtClean="0">
                <a:ea typeface="宋体" pitchFamily="2" charset="-122"/>
              </a:rPr>
              <a:t>De-coupled sequential method</a:t>
            </a:r>
            <a:endParaRPr lang="en-US" altLang="zh-CN" sz="1600" dirty="0">
              <a:ea typeface="宋体" pitchFamily="2" charset="-122"/>
            </a:endParaRPr>
          </a:p>
          <a:p>
            <a:pPr lvl="2">
              <a:lnSpc>
                <a:spcPct val="80000"/>
              </a:lnSpc>
            </a:pPr>
            <a:r>
              <a:rPr lang="en-US" altLang="zh-CN" sz="1400" dirty="0" smtClean="0">
                <a:ea typeface="宋体" pitchFamily="2" charset="-122"/>
              </a:rPr>
              <a:t>HCRFs for structure mining, and Semi-CRFs for text segmentation and labeling</a:t>
            </a:r>
            <a:endParaRPr lang="en-US" altLang="zh-CN" sz="1400" dirty="0">
              <a:ea typeface="宋体" pitchFamily="2" charset="-122"/>
            </a:endParaRPr>
          </a:p>
          <a:p>
            <a:pPr lvl="1">
              <a:lnSpc>
                <a:spcPct val="80000"/>
              </a:lnSpc>
            </a:pPr>
            <a:r>
              <a:rPr lang="en-US" altLang="zh-CN" sz="1600" dirty="0" smtClean="0">
                <a:ea typeface="宋体" pitchFamily="2" charset="-122"/>
              </a:rPr>
              <a:t>Integrated method with/</a:t>
            </a:r>
            <a:r>
              <a:rPr lang="en-US" altLang="zh-CN" sz="1400" dirty="0" smtClean="0">
                <a:ea typeface="宋体" pitchFamily="2" charset="-122"/>
              </a:rPr>
              <a:t>without NLP-Chunking features</a:t>
            </a:r>
            <a:endParaRPr lang="en-US" altLang="zh-CN" sz="1400" i="1" dirty="0">
              <a:ea typeface="宋体" pitchFamily="2" charset="-122"/>
            </a:endParaRPr>
          </a:p>
          <a:p>
            <a:pPr>
              <a:lnSpc>
                <a:spcPct val="80000"/>
              </a:lnSpc>
            </a:pPr>
            <a:r>
              <a:rPr lang="en-US" altLang="zh-CN" sz="1800" dirty="0" smtClean="0">
                <a:ea typeface="宋体" pitchFamily="2" charset="-122"/>
              </a:rPr>
              <a:t>Evaluation </a:t>
            </a:r>
            <a:r>
              <a:rPr lang="en-US" altLang="zh-CN" sz="1800" dirty="0">
                <a:ea typeface="宋体" pitchFamily="2" charset="-122"/>
              </a:rPr>
              <a:t>Metrics</a:t>
            </a:r>
          </a:p>
          <a:p>
            <a:pPr lvl="1">
              <a:lnSpc>
                <a:spcPct val="80000"/>
              </a:lnSpc>
            </a:pPr>
            <a:r>
              <a:rPr lang="en-US" altLang="zh-CN" sz="1600" dirty="0">
                <a:ea typeface="宋体" pitchFamily="2" charset="-122"/>
              </a:rPr>
              <a:t>Precision, Recall, F1 on each </a:t>
            </a:r>
            <a:r>
              <a:rPr lang="en-US" altLang="zh-CN" sz="1600" dirty="0" smtClean="0">
                <a:ea typeface="宋体" pitchFamily="2" charset="-122"/>
              </a:rPr>
              <a:t>attribute</a:t>
            </a:r>
            <a:endParaRPr lang="en-US" altLang="zh-CN" sz="1600" dirty="0">
              <a:ea typeface="宋体" pitchFamily="2" charset="-122"/>
            </a:endParaRPr>
          </a:p>
        </p:txBody>
      </p:sp>
      <p:pic>
        <p:nvPicPr>
          <p:cNvPr id="3489793" name="Picture 1"/>
          <p:cNvPicPr>
            <a:picLocks noChangeAspect="1" noChangeArrowheads="1"/>
          </p:cNvPicPr>
          <p:nvPr/>
        </p:nvPicPr>
        <p:blipFill>
          <a:blip r:embed="rId3"/>
          <a:srcRect/>
          <a:stretch>
            <a:fillRect/>
          </a:stretch>
        </p:blipFill>
        <p:spPr bwMode="auto">
          <a:xfrm>
            <a:off x="802247" y="3634117"/>
            <a:ext cx="7646295" cy="667426"/>
          </a:xfrm>
          <a:prstGeom prst="rect">
            <a:avLst/>
          </a:prstGeom>
          <a:noFill/>
          <a:ln w="9525">
            <a:noFill/>
            <a:miter lim="800000"/>
            <a:headEnd/>
            <a:tailEnd/>
          </a:ln>
          <a:effectLst/>
        </p:spPr>
      </p:pic>
    </p:spTree>
  </p:cSld>
  <p:clrMapOvr>
    <a:masterClrMapping/>
  </p:clrMapOvr>
  <p:transition advTm="71719"/>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Extraction Accuracy</a:t>
            </a:r>
            <a:endParaRPr lang="zh-CN" altLang="en-US" dirty="0"/>
          </a:p>
        </p:txBody>
      </p:sp>
      <p:sp>
        <p:nvSpPr>
          <p:cNvPr id="3" name="Content Placeholder 2"/>
          <p:cNvSpPr>
            <a:spLocks noGrp="1"/>
          </p:cNvSpPr>
          <p:nvPr>
            <p:ph idx="1"/>
          </p:nvPr>
        </p:nvSpPr>
        <p:spPr>
          <a:xfrm>
            <a:off x="685800" y="3709115"/>
            <a:ext cx="7772400" cy="2240924"/>
          </a:xfrm>
        </p:spPr>
        <p:txBody>
          <a:bodyPr>
            <a:normAutofit lnSpcReduction="10000"/>
          </a:bodyPr>
          <a:lstStyle/>
          <a:p>
            <a:r>
              <a:rPr lang="en-US" altLang="zh-CN" dirty="0" smtClean="0"/>
              <a:t>Integrated webpage understanding model performs better on most of the attributes</a:t>
            </a:r>
          </a:p>
          <a:p>
            <a:r>
              <a:rPr lang="en-US" altLang="zh-CN" dirty="0" smtClean="0"/>
              <a:t>De-coupled baseline achieves higher recalls on </a:t>
            </a:r>
            <a:r>
              <a:rPr lang="en-US" altLang="zh-CN" i="1" dirty="0" smtClean="0"/>
              <a:t>Title, Affiliation, Street , Region</a:t>
            </a:r>
            <a:r>
              <a:rPr lang="en-US" altLang="zh-CN" dirty="0" smtClean="0"/>
              <a:t>, and </a:t>
            </a:r>
            <a:r>
              <a:rPr lang="en-US" altLang="zh-CN" i="1" dirty="0" smtClean="0"/>
              <a:t>Zip code </a:t>
            </a:r>
            <a:r>
              <a:rPr lang="en-US" altLang="zh-CN" dirty="0" smtClean="0"/>
              <a:t>but lower  precisions due to its failure to consider global spatial information</a:t>
            </a:r>
            <a:endParaRPr lang="zh-CN" altLang="en-US" dirty="0"/>
          </a:p>
        </p:txBody>
      </p:sp>
      <p:sp>
        <p:nvSpPr>
          <p:cNvPr id="4" name="Slide Number Placeholder 3"/>
          <p:cNvSpPr>
            <a:spLocks noGrp="1"/>
          </p:cNvSpPr>
          <p:nvPr>
            <p:ph type="sldNum" sz="quarter" idx="10"/>
          </p:nvPr>
        </p:nvSpPr>
        <p:spPr/>
        <p:txBody>
          <a:bodyPr/>
          <a:lstStyle/>
          <a:p>
            <a:fld id="{A6ABF3E8-F822-451E-BA69-D21F434B11F3}" type="slidenum">
              <a:rPr lang="zh-CN" altLang="en-US" smtClean="0"/>
              <a:pPr/>
              <a:t>17</a:t>
            </a:fld>
            <a:endParaRPr lang="en-US" altLang="zh-CN"/>
          </a:p>
        </p:txBody>
      </p:sp>
      <p:pic>
        <p:nvPicPr>
          <p:cNvPr id="3493891" name="Picture 3"/>
          <p:cNvPicPr>
            <a:picLocks noChangeAspect="1" noChangeArrowheads="1"/>
          </p:cNvPicPr>
          <p:nvPr/>
        </p:nvPicPr>
        <p:blipFill>
          <a:blip r:embed="rId2"/>
          <a:srcRect/>
          <a:stretch>
            <a:fillRect/>
          </a:stretch>
        </p:blipFill>
        <p:spPr bwMode="auto">
          <a:xfrm>
            <a:off x="321976" y="1169477"/>
            <a:ext cx="8551570" cy="2375006"/>
          </a:xfrm>
          <a:prstGeom prst="rect">
            <a:avLst/>
          </a:prstGeom>
          <a:noFill/>
          <a:ln w="9525">
            <a:noFill/>
            <a:miter lim="800000"/>
            <a:headEnd/>
            <a:tailEnd/>
          </a:ln>
          <a:effectLst/>
        </p:spPr>
      </p:pic>
    </p:spTree>
  </p:cSld>
  <p:clrMapOvr>
    <a:masterClrMapping/>
  </p:clrMapOvr>
  <p:transition advTm="65656"/>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NP-Chunking Features</a:t>
            </a:r>
            <a:endParaRPr lang="zh-CN" altLang="en-US" dirty="0"/>
          </a:p>
        </p:txBody>
      </p:sp>
      <p:sp>
        <p:nvSpPr>
          <p:cNvPr id="3" name="Content Placeholder 2"/>
          <p:cNvSpPr>
            <a:spLocks noGrp="1"/>
          </p:cNvSpPr>
          <p:nvPr>
            <p:ph idx="1"/>
          </p:nvPr>
        </p:nvSpPr>
        <p:spPr>
          <a:xfrm>
            <a:off x="685800" y="1233714"/>
            <a:ext cx="7772400" cy="4742083"/>
          </a:xfrm>
        </p:spPr>
        <p:txBody>
          <a:bodyPr>
            <a:normAutofit/>
          </a:bodyPr>
          <a:lstStyle/>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pPr>
              <a:buNone/>
            </a:pPr>
            <a:endParaRPr lang="en-US" altLang="zh-CN" dirty="0" smtClean="0"/>
          </a:p>
          <a:p>
            <a:r>
              <a:rPr lang="en-US" altLang="zh-CN" dirty="0" smtClean="0"/>
              <a:t>NP-chunking helps </a:t>
            </a:r>
            <a:r>
              <a:rPr lang="en-US" altLang="zh-CN" i="1" dirty="0" smtClean="0"/>
              <a:t>Author</a:t>
            </a:r>
            <a:r>
              <a:rPr lang="en-US" altLang="zh-CN" dirty="0" smtClean="0"/>
              <a:t> significantly, while causes slight  decreases on </a:t>
            </a:r>
            <a:r>
              <a:rPr lang="en-US" altLang="zh-CN" i="1" dirty="0" smtClean="0"/>
              <a:t>Name,</a:t>
            </a:r>
            <a:r>
              <a:rPr lang="en-US" altLang="zh-CN" dirty="0" smtClean="0"/>
              <a:t> </a:t>
            </a:r>
            <a:r>
              <a:rPr lang="en-US" altLang="zh-CN" i="1" dirty="0" smtClean="0"/>
              <a:t>Title</a:t>
            </a:r>
            <a:r>
              <a:rPr lang="en-US" altLang="zh-CN" dirty="0" smtClean="0"/>
              <a:t> and </a:t>
            </a:r>
            <a:r>
              <a:rPr lang="en-US" altLang="zh-CN" i="1" dirty="0" smtClean="0"/>
              <a:t>Affiliation</a:t>
            </a:r>
            <a:endParaRPr lang="en-US" altLang="zh-CN" dirty="0" smtClean="0"/>
          </a:p>
        </p:txBody>
      </p:sp>
      <p:sp>
        <p:nvSpPr>
          <p:cNvPr id="4" name="Slide Number Placeholder 3"/>
          <p:cNvSpPr>
            <a:spLocks noGrp="1"/>
          </p:cNvSpPr>
          <p:nvPr>
            <p:ph type="sldNum" sz="quarter" idx="10"/>
          </p:nvPr>
        </p:nvSpPr>
        <p:spPr>
          <a:xfrm>
            <a:off x="6789838" y="6239436"/>
            <a:ext cx="1905000" cy="457200"/>
          </a:xfrm>
        </p:spPr>
        <p:txBody>
          <a:bodyPr/>
          <a:lstStyle/>
          <a:p>
            <a:fld id="{A6ABF3E8-F822-451E-BA69-D21F434B11F3}" type="slidenum">
              <a:rPr lang="zh-CN" altLang="en-US" smtClean="0"/>
              <a:pPr/>
              <a:t>18</a:t>
            </a:fld>
            <a:endParaRPr lang="en-US" altLang="zh-CN"/>
          </a:p>
        </p:txBody>
      </p:sp>
      <p:pic>
        <p:nvPicPr>
          <p:cNvPr id="3495938" name="Picture 2"/>
          <p:cNvPicPr>
            <a:picLocks noChangeAspect="1" noChangeArrowheads="1"/>
          </p:cNvPicPr>
          <p:nvPr/>
        </p:nvPicPr>
        <p:blipFill>
          <a:blip r:embed="rId3"/>
          <a:srcRect/>
          <a:stretch>
            <a:fillRect/>
          </a:stretch>
        </p:blipFill>
        <p:spPr bwMode="auto">
          <a:xfrm>
            <a:off x="283338" y="1916648"/>
            <a:ext cx="8615965" cy="2423731"/>
          </a:xfrm>
          <a:prstGeom prst="rect">
            <a:avLst/>
          </a:prstGeom>
          <a:noFill/>
          <a:ln w="9525">
            <a:noFill/>
            <a:miter lim="800000"/>
            <a:headEnd/>
            <a:tailEnd/>
          </a:ln>
          <a:effectLst/>
        </p:spPr>
      </p:pic>
    </p:spTree>
  </p:cSld>
  <p:clrMapOvr>
    <a:masterClrMapping/>
  </p:clrMapOvr>
  <p:transition advTm="53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62D4FCD-F637-4D08-9E1E-8E08A4E036BB}" type="slidenum">
              <a:rPr lang="zh-CN" altLang="en-US"/>
              <a:pPr/>
              <a:t>19</a:t>
            </a:fld>
            <a:endParaRPr lang="en-US" altLang="zh-CN"/>
          </a:p>
        </p:txBody>
      </p:sp>
      <p:sp>
        <p:nvSpPr>
          <p:cNvPr id="3435522" name="Rectangle 2"/>
          <p:cNvSpPr>
            <a:spLocks noGrp="1" noChangeArrowheads="1"/>
          </p:cNvSpPr>
          <p:nvPr>
            <p:ph type="title"/>
          </p:nvPr>
        </p:nvSpPr>
        <p:spPr/>
        <p:txBody>
          <a:bodyPr/>
          <a:lstStyle/>
          <a:p>
            <a:r>
              <a:rPr lang="en-US" altLang="zh-CN">
                <a:ea typeface="宋体" pitchFamily="2" charset="-122"/>
              </a:rPr>
              <a:t>Conclusions &amp; Future Work</a:t>
            </a:r>
          </a:p>
        </p:txBody>
      </p:sp>
      <p:sp>
        <p:nvSpPr>
          <p:cNvPr id="3435523" name="Rectangle 3"/>
          <p:cNvSpPr>
            <a:spLocks noGrp="1" noChangeArrowheads="1"/>
          </p:cNvSpPr>
          <p:nvPr>
            <p:ph type="body" idx="1"/>
          </p:nvPr>
        </p:nvSpPr>
        <p:spPr>
          <a:xfrm>
            <a:off x="685800" y="1223493"/>
            <a:ext cx="7772400" cy="4872507"/>
          </a:xfrm>
        </p:spPr>
        <p:txBody>
          <a:bodyPr>
            <a:normAutofit/>
          </a:bodyPr>
          <a:lstStyle/>
          <a:p>
            <a:r>
              <a:rPr lang="en-US" altLang="zh-CN" sz="2000" dirty="0" smtClean="0">
                <a:ea typeface="宋体" pitchFamily="2" charset="-122"/>
              </a:rPr>
              <a:t>Webpage understanding should consider both structure and text contents</a:t>
            </a:r>
            <a:endParaRPr lang="en-US" altLang="zh-CN" sz="2000" dirty="0">
              <a:ea typeface="宋体" pitchFamily="2" charset="-122"/>
            </a:endParaRPr>
          </a:p>
          <a:p>
            <a:endParaRPr lang="en-US" altLang="zh-CN" sz="2000" dirty="0">
              <a:ea typeface="宋体" pitchFamily="2" charset="-122"/>
            </a:endParaRPr>
          </a:p>
          <a:p>
            <a:r>
              <a:rPr lang="en-US" altLang="zh-CN" sz="2000" dirty="0" smtClean="0">
                <a:ea typeface="宋体" pitchFamily="2" charset="-122"/>
              </a:rPr>
              <a:t>Structure </a:t>
            </a:r>
            <a:r>
              <a:rPr lang="en-US" altLang="zh-CN" sz="2000" dirty="0" smtClean="0">
                <a:ea typeface="宋体" pitchFamily="2" charset="-122"/>
              </a:rPr>
              <a:t>mining can </a:t>
            </a:r>
            <a:r>
              <a:rPr lang="en-US" altLang="zh-CN" sz="2000" dirty="0" smtClean="0">
                <a:ea typeface="宋体" pitchFamily="2" charset="-122"/>
              </a:rPr>
              <a:t>help text processing in the integrated extraction model </a:t>
            </a:r>
            <a:endParaRPr lang="en-US" altLang="zh-CN" sz="2000" dirty="0">
              <a:ea typeface="宋体" pitchFamily="2" charset="-122"/>
            </a:endParaRPr>
          </a:p>
          <a:p>
            <a:endParaRPr lang="en-US" altLang="zh-CN" sz="2000" dirty="0" smtClean="0">
              <a:ea typeface="宋体" pitchFamily="2" charset="-122"/>
            </a:endParaRPr>
          </a:p>
          <a:p>
            <a:r>
              <a:rPr lang="en-US" altLang="zh-CN" sz="2000" dirty="0" smtClean="0">
                <a:ea typeface="宋体" pitchFamily="2" charset="-122"/>
              </a:rPr>
              <a:t>NLP features can help in the integrated model</a:t>
            </a:r>
          </a:p>
          <a:p>
            <a:pPr>
              <a:buNone/>
            </a:pPr>
            <a:endParaRPr lang="en-US" altLang="zh-CN" sz="2000" dirty="0">
              <a:ea typeface="宋体" pitchFamily="2" charset="-122"/>
            </a:endParaRPr>
          </a:p>
          <a:p>
            <a:r>
              <a:rPr lang="en-US" altLang="zh-CN" sz="2000" dirty="0">
                <a:ea typeface="宋体" pitchFamily="2" charset="-122"/>
              </a:rPr>
              <a:t>Future Work</a:t>
            </a:r>
          </a:p>
          <a:p>
            <a:pPr lvl="1"/>
            <a:r>
              <a:rPr lang="en-US" altLang="zh-CN" sz="1800" dirty="0" smtClean="0">
                <a:ea typeface="宋体" pitchFamily="2" charset="-122"/>
              </a:rPr>
              <a:t>Study more NLP features</a:t>
            </a:r>
            <a:endParaRPr lang="en-US" altLang="zh-CN" sz="1800" dirty="0">
              <a:ea typeface="宋体" pitchFamily="2" charset="-122"/>
            </a:endParaRPr>
          </a:p>
          <a:p>
            <a:pPr lvl="1"/>
            <a:r>
              <a:rPr lang="en-US" altLang="zh-CN" sz="1800" dirty="0" smtClean="0">
                <a:ea typeface="宋体" pitchFamily="2" charset="-122"/>
              </a:rPr>
              <a:t>Study </a:t>
            </a:r>
            <a:r>
              <a:rPr lang="en-US" altLang="zh-CN" sz="1800" dirty="0" err="1" smtClean="0">
                <a:ea typeface="宋体" pitchFamily="2" charset="-122"/>
              </a:rPr>
              <a:t>webpages</a:t>
            </a:r>
            <a:r>
              <a:rPr lang="en-US" altLang="zh-CN" sz="1800" dirty="0" smtClean="0">
                <a:ea typeface="宋体" pitchFamily="2" charset="-122"/>
              </a:rPr>
              <a:t> with more free texts, like </a:t>
            </a:r>
            <a:r>
              <a:rPr lang="en-US" altLang="zh-CN" sz="1800" dirty="0" smtClean="0">
                <a:ea typeface="宋体" pitchFamily="2" charset="-122"/>
              </a:rPr>
              <a:t>news </a:t>
            </a:r>
            <a:r>
              <a:rPr lang="en-US" altLang="zh-CN" sz="1800" dirty="0" err="1" smtClean="0">
                <a:ea typeface="宋体" pitchFamily="2" charset="-122"/>
              </a:rPr>
              <a:t>webpages</a:t>
            </a:r>
            <a:r>
              <a:rPr lang="en-US" altLang="zh-CN" sz="1800" dirty="0" smtClean="0">
                <a:ea typeface="宋体" pitchFamily="2" charset="-122"/>
              </a:rPr>
              <a:t>, etc.</a:t>
            </a:r>
          </a:p>
        </p:txBody>
      </p:sp>
    </p:spTree>
  </p:cSld>
  <p:clrMapOvr>
    <a:masterClrMapping/>
  </p:clrMapOvr>
  <p:transition advTm="42328"/>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6558897" y="6239902"/>
            <a:ext cx="2133600" cy="476250"/>
          </a:xfrm>
          <a:prstGeom prst="rect">
            <a:avLst/>
          </a:prstGeom>
        </p:spPr>
        <p:txBody>
          <a:bodyPr/>
          <a:lstStyle/>
          <a:p>
            <a:fld id="{EA06DDAC-9876-4841-8066-584541F83BD9}" type="slidenum">
              <a:rPr lang="en-US" altLang="zh-CN"/>
              <a:pPr/>
              <a:t>2</a:t>
            </a:fld>
            <a:endParaRPr lang="en-US" altLang="zh-CN" dirty="0"/>
          </a:p>
        </p:txBody>
      </p:sp>
      <p:sp>
        <p:nvSpPr>
          <p:cNvPr id="12290" name="Rectangle 2"/>
          <p:cNvSpPr>
            <a:spLocks noGrp="1" noChangeArrowheads="1"/>
          </p:cNvSpPr>
          <p:nvPr>
            <p:ph type="title"/>
          </p:nvPr>
        </p:nvSpPr>
        <p:spPr/>
        <p:txBody>
          <a:bodyPr/>
          <a:lstStyle/>
          <a:p>
            <a:r>
              <a:rPr lang="en-US" altLang="zh-CN"/>
              <a:t>Outline</a:t>
            </a:r>
          </a:p>
        </p:txBody>
      </p:sp>
      <p:sp>
        <p:nvSpPr>
          <p:cNvPr id="12291" name="Rectangle 3"/>
          <p:cNvSpPr>
            <a:spLocks noGrp="1" noChangeArrowheads="1"/>
          </p:cNvSpPr>
          <p:nvPr>
            <p:ph type="body" idx="1"/>
          </p:nvPr>
        </p:nvSpPr>
        <p:spPr>
          <a:xfrm>
            <a:off x="685800" y="1352282"/>
            <a:ext cx="7772400" cy="4743718"/>
          </a:xfrm>
        </p:spPr>
        <p:txBody>
          <a:bodyPr/>
          <a:lstStyle/>
          <a:p>
            <a:r>
              <a:rPr lang="en-US" altLang="zh-CN" sz="2800" dirty="0" smtClean="0"/>
              <a:t>Motivating Examples</a:t>
            </a:r>
            <a:endParaRPr lang="en-US" altLang="zh-CN" sz="2800" dirty="0"/>
          </a:p>
          <a:p>
            <a:pPr lvl="1"/>
            <a:r>
              <a:rPr lang="en-US" altLang="zh-CN" sz="2000" dirty="0"/>
              <a:t>Windows Live Product </a:t>
            </a:r>
            <a:r>
              <a:rPr lang="en-US" altLang="zh-CN" sz="2000" dirty="0" smtClean="0"/>
              <a:t>Search</a:t>
            </a:r>
          </a:p>
          <a:p>
            <a:pPr lvl="1"/>
            <a:r>
              <a:rPr lang="en-US" altLang="zh-CN" dirty="0" smtClean="0"/>
              <a:t>Libra Academic </a:t>
            </a:r>
            <a:r>
              <a:rPr lang="en-US" altLang="zh-CN" dirty="0" smtClean="0"/>
              <a:t>Search</a:t>
            </a:r>
            <a:endParaRPr lang="en-US" altLang="zh-CN" sz="2000" dirty="0"/>
          </a:p>
          <a:p>
            <a:r>
              <a:rPr lang="en-US" altLang="zh-CN" sz="2800" dirty="0" smtClean="0"/>
              <a:t>Integrated webpage understanding model</a:t>
            </a:r>
            <a:endParaRPr lang="en-US" altLang="zh-CN" sz="2800" dirty="0"/>
          </a:p>
          <a:p>
            <a:pPr lvl="1"/>
            <a:r>
              <a:rPr lang="en-US" altLang="zh-CN" sz="2000" dirty="0" smtClean="0"/>
              <a:t>Statistical structure mining model</a:t>
            </a:r>
            <a:endParaRPr lang="en-US" altLang="zh-CN" sz="2000" dirty="0"/>
          </a:p>
          <a:p>
            <a:pPr lvl="1"/>
            <a:r>
              <a:rPr lang="en-US" altLang="zh-CN" sz="2000" dirty="0" smtClean="0"/>
              <a:t>Integrated structure mining and text processing model</a:t>
            </a:r>
            <a:endParaRPr lang="en-US" altLang="zh-CN" sz="2000" dirty="0"/>
          </a:p>
          <a:p>
            <a:r>
              <a:rPr lang="en-US" altLang="zh-CN" sz="2800" dirty="0"/>
              <a:t>Experiments</a:t>
            </a:r>
          </a:p>
          <a:p>
            <a:r>
              <a:rPr lang="en-US" altLang="zh-CN" sz="2800" dirty="0"/>
              <a:t>Conclusions</a:t>
            </a:r>
          </a:p>
        </p:txBody>
      </p:sp>
    </p:spTree>
  </p:cSld>
  <p:clrMapOvr>
    <a:masterClrMapping/>
  </p:clrMapOvr>
  <p:transition advTm="18297"/>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B3019AEB-2FEA-4109-ADF2-29EB6C70CAA6}" type="slidenum">
              <a:rPr lang="zh-CN" altLang="en-US"/>
              <a:pPr/>
              <a:t>20</a:t>
            </a:fld>
            <a:endParaRPr lang="en-US" altLang="zh-CN" dirty="0"/>
          </a:p>
        </p:txBody>
      </p:sp>
      <p:sp>
        <p:nvSpPr>
          <p:cNvPr id="3437570" name="Rectangle 2"/>
          <p:cNvSpPr>
            <a:spLocks noGrp="1" noChangeArrowheads="1"/>
          </p:cNvSpPr>
          <p:nvPr>
            <p:ph type="body" idx="1"/>
          </p:nvPr>
        </p:nvSpPr>
        <p:spPr>
          <a:xfrm>
            <a:off x="672921" y="1352282"/>
            <a:ext cx="7772400" cy="4584879"/>
          </a:xfrm>
        </p:spPr>
        <p:txBody>
          <a:bodyPr>
            <a:normAutofit fontScale="92500" lnSpcReduction="10000"/>
          </a:bodyPr>
          <a:lstStyle/>
          <a:p>
            <a:pPr>
              <a:buNone/>
            </a:pPr>
            <a:endParaRPr lang="zh-CN" altLang="en-US" dirty="0">
              <a:ea typeface="宋体" pitchFamily="2" charset="-122"/>
            </a:endParaRPr>
          </a:p>
          <a:p>
            <a:pPr algn="ctr">
              <a:buFontTx/>
              <a:buNone/>
            </a:pPr>
            <a:r>
              <a:rPr lang="en-US" altLang="zh-CN" sz="4400" i="1" dirty="0">
                <a:latin typeface="Papyrus" pitchFamily="66" charset="0"/>
                <a:ea typeface="华文行楷" pitchFamily="2" charset="-122"/>
              </a:rPr>
              <a:t>Thank you for your time </a:t>
            </a:r>
          </a:p>
          <a:p>
            <a:pPr algn="ctr">
              <a:buFontTx/>
              <a:buNone/>
            </a:pPr>
            <a:r>
              <a:rPr lang="en-US" altLang="zh-CN" sz="4400" i="1" dirty="0">
                <a:latin typeface="Papyrus" pitchFamily="66" charset="0"/>
                <a:ea typeface="华文行楷" pitchFamily="2" charset="-122"/>
              </a:rPr>
              <a:t>&amp; attention</a:t>
            </a:r>
            <a:r>
              <a:rPr lang="en-US" altLang="zh-CN" sz="4400" i="1" dirty="0" smtClean="0">
                <a:latin typeface="Papyrus" pitchFamily="66" charset="0"/>
                <a:ea typeface="华文行楷" pitchFamily="2" charset="-122"/>
              </a:rPr>
              <a:t>!</a:t>
            </a:r>
          </a:p>
          <a:p>
            <a:pPr algn="ctr">
              <a:buFontTx/>
              <a:buNone/>
            </a:pPr>
            <a:endParaRPr lang="en-US" altLang="zh-CN" sz="2000" i="1" dirty="0" smtClean="0">
              <a:solidFill>
                <a:srgbClr val="CC0000"/>
              </a:solidFill>
              <a:latin typeface="Monotype Corsiva" pitchFamily="66" charset="0"/>
              <a:ea typeface="华文行楷" pitchFamily="2" charset="-122"/>
            </a:endParaRPr>
          </a:p>
          <a:p>
            <a:pPr algn="ctr">
              <a:buFontTx/>
              <a:buNone/>
            </a:pPr>
            <a:endParaRPr lang="en-US" altLang="zh-CN" sz="2000" i="1" dirty="0" smtClean="0">
              <a:solidFill>
                <a:srgbClr val="CC0000"/>
              </a:solidFill>
              <a:latin typeface="Monotype Corsiva" pitchFamily="66" charset="0"/>
              <a:ea typeface="华文行楷" pitchFamily="2" charset="-122"/>
            </a:endParaRPr>
          </a:p>
          <a:p>
            <a:pPr algn="ctr">
              <a:buFontTx/>
              <a:buNone/>
            </a:pPr>
            <a:endParaRPr lang="en-US" altLang="zh-CN" sz="2000" i="1" dirty="0">
              <a:solidFill>
                <a:srgbClr val="CC0000"/>
              </a:solidFill>
              <a:latin typeface="Monotype Corsiva" pitchFamily="66" charset="0"/>
              <a:ea typeface="华文行楷" pitchFamily="2" charset="-122"/>
            </a:endParaRPr>
          </a:p>
          <a:p>
            <a:pPr algn="ctr">
              <a:buFontTx/>
              <a:buNone/>
            </a:pPr>
            <a:r>
              <a:rPr lang="en-US" altLang="zh-CN" sz="3600" dirty="0" smtClean="0">
                <a:solidFill>
                  <a:srgbClr val="FF0000"/>
                </a:solidFill>
                <a:latin typeface="Times New Roman" pitchFamily="18" charset="0"/>
                <a:ea typeface="华文行楷" pitchFamily="2" charset="-122"/>
                <a:cs typeface="Times New Roman" pitchFamily="18" charset="0"/>
              </a:rPr>
              <a:t>Welcome to this evening’s poster session for more discussions. </a:t>
            </a:r>
          </a:p>
          <a:p>
            <a:pPr algn="ctr">
              <a:buFontTx/>
              <a:buNone/>
            </a:pPr>
            <a:r>
              <a:rPr lang="en-US" altLang="zh-CN" sz="3600" dirty="0" smtClean="0">
                <a:solidFill>
                  <a:srgbClr val="FF0000"/>
                </a:solidFill>
                <a:latin typeface="Times New Roman" pitchFamily="18" charset="0"/>
                <a:ea typeface="华文行楷" pitchFamily="2" charset="-122"/>
                <a:cs typeface="Times New Roman" pitchFamily="18" charset="0"/>
              </a:rPr>
              <a:t>Poster board No</a:t>
            </a:r>
            <a:r>
              <a:rPr lang="en-US" altLang="zh-CN" sz="3600" dirty="0" smtClean="0">
                <a:solidFill>
                  <a:srgbClr val="FF0000"/>
                </a:solidFill>
                <a:latin typeface="Times New Roman" pitchFamily="18" charset="0"/>
                <a:ea typeface="华文行楷" pitchFamily="2" charset="-122"/>
                <a:cs typeface="Times New Roman" pitchFamily="18" charset="0"/>
              </a:rPr>
              <a:t>.: </a:t>
            </a:r>
            <a:r>
              <a:rPr lang="en-US" altLang="zh-CN" sz="3600" dirty="0" smtClean="0">
                <a:solidFill>
                  <a:srgbClr val="FF0000"/>
                </a:solidFill>
                <a:latin typeface="Times New Roman" pitchFamily="18" charset="0"/>
                <a:ea typeface="华文行楷" pitchFamily="2" charset="-122"/>
                <a:cs typeface="Times New Roman" pitchFamily="18" charset="0"/>
              </a:rPr>
              <a:t>12 </a:t>
            </a:r>
            <a:r>
              <a:rPr lang="en-US" altLang="zh-CN" sz="4400" i="1" dirty="0" smtClean="0">
                <a:solidFill>
                  <a:srgbClr val="FF0000"/>
                </a:solidFill>
                <a:latin typeface="Times New Roman" pitchFamily="18" charset="0"/>
                <a:ea typeface="华文行楷" pitchFamily="2" charset="-122"/>
                <a:cs typeface="Times New Roman" pitchFamily="18" charset="0"/>
              </a:rPr>
              <a:t> </a:t>
            </a:r>
            <a:endParaRPr lang="en-US" altLang="zh-CN" sz="4400" i="1" dirty="0">
              <a:solidFill>
                <a:srgbClr val="FF0000"/>
              </a:solidFill>
              <a:latin typeface="Times New Roman" pitchFamily="18" charset="0"/>
              <a:ea typeface="华文行楷" pitchFamily="2" charset="-122"/>
              <a:cs typeface="Times New Roman" pitchFamily="18" charset="0"/>
            </a:endParaRPr>
          </a:p>
        </p:txBody>
      </p:sp>
    </p:spTree>
  </p:cSld>
  <p:clrMapOvr>
    <a:masterClrMapping/>
  </p:clrMapOvr>
  <p:transition advTm="139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Features</a:t>
            </a:r>
            <a:endParaRPr lang="zh-CN" altLang="en-US" dirty="0"/>
          </a:p>
        </p:txBody>
      </p:sp>
      <p:sp>
        <p:nvSpPr>
          <p:cNvPr id="3" name="Content Placeholder 2"/>
          <p:cNvSpPr>
            <a:spLocks noGrp="1"/>
          </p:cNvSpPr>
          <p:nvPr>
            <p:ph idx="1"/>
          </p:nvPr>
        </p:nvSpPr>
        <p:spPr>
          <a:xfrm>
            <a:off x="685800" y="1249251"/>
            <a:ext cx="7772400" cy="4846749"/>
          </a:xfrm>
        </p:spPr>
        <p:txBody>
          <a:bodyPr>
            <a:normAutofit lnSpcReduction="10000"/>
          </a:bodyPr>
          <a:lstStyle/>
          <a:p>
            <a:r>
              <a:rPr lang="en-US" altLang="zh-CN" dirty="0" smtClean="0"/>
              <a:t>Text Features</a:t>
            </a:r>
          </a:p>
          <a:p>
            <a:pPr lvl="1"/>
            <a:r>
              <a:rPr lang="en-US" altLang="zh-CN" dirty="0" smtClean="0"/>
              <a:t>Patterns of the text contents, like contain “,”, or “;’, and etc.</a:t>
            </a:r>
          </a:p>
          <a:p>
            <a:endParaRPr lang="en-US" altLang="zh-CN" dirty="0" smtClean="0"/>
          </a:p>
          <a:p>
            <a:r>
              <a:rPr lang="en-US" altLang="zh-CN" dirty="0" smtClean="0"/>
              <a:t>Visual Features</a:t>
            </a:r>
          </a:p>
          <a:p>
            <a:pPr lvl="1"/>
            <a:r>
              <a:rPr lang="en-US" altLang="zh-CN" dirty="0" smtClean="0"/>
              <a:t>Position, size, color, and etc.</a:t>
            </a:r>
          </a:p>
          <a:p>
            <a:endParaRPr lang="en-US" altLang="zh-CN" dirty="0" smtClean="0"/>
          </a:p>
          <a:p>
            <a:r>
              <a:rPr lang="en-US" altLang="zh-CN" dirty="0" smtClean="0"/>
              <a:t>Database Features</a:t>
            </a:r>
          </a:p>
          <a:p>
            <a:pPr lvl="1"/>
            <a:r>
              <a:rPr lang="en-US" altLang="zh-CN" dirty="0" smtClean="0"/>
              <a:t>Matching with DBLP records provides additional cues</a:t>
            </a:r>
          </a:p>
          <a:p>
            <a:endParaRPr lang="en-US" altLang="zh-CN" dirty="0" smtClean="0"/>
          </a:p>
          <a:p>
            <a:r>
              <a:rPr lang="en-US" altLang="zh-CN" dirty="0" smtClean="0"/>
              <a:t>NLP Features</a:t>
            </a:r>
          </a:p>
          <a:p>
            <a:pPr lvl="1"/>
            <a:r>
              <a:rPr lang="en-US" altLang="zh-CN" dirty="0" smtClean="0"/>
              <a:t>Use shallow NP-Chunking to introduce additional features</a:t>
            </a:r>
          </a:p>
          <a:p>
            <a:pPr lvl="1"/>
            <a:r>
              <a:rPr lang="en-US" altLang="zh-CN" dirty="0" smtClean="0"/>
              <a:t>E.g. a noun phrase is more likely to be class X</a:t>
            </a:r>
            <a:endParaRPr lang="zh-CN" altLang="en-US" dirty="0"/>
          </a:p>
        </p:txBody>
      </p:sp>
      <p:sp>
        <p:nvSpPr>
          <p:cNvPr id="4" name="Slide Number Placeholder 3"/>
          <p:cNvSpPr>
            <a:spLocks noGrp="1"/>
          </p:cNvSpPr>
          <p:nvPr>
            <p:ph type="sldNum" sz="quarter" idx="10"/>
          </p:nvPr>
        </p:nvSpPr>
        <p:spPr/>
        <p:txBody>
          <a:bodyPr/>
          <a:lstStyle/>
          <a:p>
            <a:fld id="{A6ABF3E8-F822-451E-BA69-D21F434B11F3}" type="slidenum">
              <a:rPr lang="zh-CN" altLang="en-US" smtClean="0"/>
              <a:pPr/>
              <a:t>21</a:t>
            </a:fld>
            <a:endParaRPr lang="en-US" altLang="zh-CN"/>
          </a:p>
        </p:txBody>
      </p:sp>
    </p:spTree>
  </p:cSld>
  <p:clrMapOvr>
    <a:masterClrMapping/>
  </p:clrMapOvr>
  <p:transition advTm="2031"/>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Database Features</a:t>
            </a:r>
            <a:endParaRPr lang="zh-CN" altLang="en-US" dirty="0"/>
          </a:p>
        </p:txBody>
      </p:sp>
      <p:sp>
        <p:nvSpPr>
          <p:cNvPr id="3" name="Content Placeholder 2"/>
          <p:cNvSpPr>
            <a:spLocks noGrp="1"/>
          </p:cNvSpPr>
          <p:nvPr>
            <p:ph idx="1"/>
          </p:nvPr>
        </p:nvSpPr>
        <p:spPr>
          <a:xfrm>
            <a:off x="685800" y="1210614"/>
            <a:ext cx="7772400" cy="4885386"/>
          </a:xfrm>
        </p:spPr>
        <p:txBody>
          <a:bodyPr>
            <a:normAutofit fontScale="85000" lnSpcReduction="20000"/>
          </a:bodyPr>
          <a:lstStyle/>
          <a:p>
            <a:endParaRPr lang="en-US" altLang="zh-CN" sz="2000" dirty="0" smtClean="0"/>
          </a:p>
          <a:p>
            <a:endParaRPr lang="en-US" altLang="zh-CN" sz="2000" dirty="0" smtClean="0"/>
          </a:p>
          <a:p>
            <a:endParaRPr lang="en-US" altLang="zh-CN" sz="2000" dirty="0" smtClean="0"/>
          </a:p>
          <a:p>
            <a:endParaRPr lang="en-US" altLang="zh-CN" sz="2000" dirty="0" smtClean="0"/>
          </a:p>
          <a:p>
            <a:endParaRPr lang="en-US" altLang="zh-CN" sz="2000" dirty="0" smtClean="0"/>
          </a:p>
          <a:p>
            <a:endParaRPr lang="en-US" altLang="zh-CN" sz="2000" dirty="0" smtClean="0"/>
          </a:p>
          <a:p>
            <a:endParaRPr lang="en-US" altLang="zh-CN" sz="2000" dirty="0" smtClean="0"/>
          </a:p>
          <a:p>
            <a:endParaRPr lang="en-US" altLang="zh-CN" sz="2000" dirty="0" smtClean="0"/>
          </a:p>
          <a:p>
            <a:endParaRPr lang="en-US" altLang="zh-CN" sz="2000" dirty="0" smtClean="0"/>
          </a:p>
          <a:p>
            <a:endParaRPr lang="en-US" altLang="zh-CN" sz="2000" dirty="0" smtClean="0"/>
          </a:p>
          <a:p>
            <a:endParaRPr lang="en-US" altLang="zh-CN" sz="2000" dirty="0" smtClean="0"/>
          </a:p>
          <a:p>
            <a:endParaRPr lang="en-US" altLang="zh-CN" sz="2000" dirty="0" smtClean="0"/>
          </a:p>
          <a:p>
            <a:endParaRPr lang="en-US" altLang="zh-CN" sz="2000" dirty="0" smtClean="0"/>
          </a:p>
          <a:p>
            <a:endParaRPr lang="en-US" altLang="zh-CN" sz="2000" dirty="0" smtClean="0"/>
          </a:p>
          <a:p>
            <a:r>
              <a:rPr lang="en-US" altLang="zh-CN" sz="2000" dirty="0" smtClean="0"/>
              <a:t>Database features can help in general</a:t>
            </a:r>
          </a:p>
          <a:p>
            <a:r>
              <a:rPr lang="en-US" altLang="zh-CN" sz="2000" dirty="0" smtClean="0"/>
              <a:t>De-coupled baseline can be improved much with database features</a:t>
            </a:r>
          </a:p>
          <a:p>
            <a:r>
              <a:rPr lang="en-US" altLang="zh-CN" sz="2000" dirty="0" smtClean="0"/>
              <a:t>Integrated understanding model can perform well even without database features</a:t>
            </a:r>
            <a:endParaRPr lang="en-US" altLang="zh-CN" sz="2000" i="1" dirty="0" smtClean="0"/>
          </a:p>
        </p:txBody>
      </p:sp>
      <p:sp>
        <p:nvSpPr>
          <p:cNvPr id="4" name="Slide Number Placeholder 3"/>
          <p:cNvSpPr>
            <a:spLocks noGrp="1"/>
          </p:cNvSpPr>
          <p:nvPr>
            <p:ph type="sldNum" sz="quarter" idx="10"/>
          </p:nvPr>
        </p:nvSpPr>
        <p:spPr/>
        <p:txBody>
          <a:bodyPr/>
          <a:lstStyle/>
          <a:p>
            <a:fld id="{A6ABF3E8-F822-451E-BA69-D21F434B11F3}" type="slidenum">
              <a:rPr lang="zh-CN" altLang="en-US" smtClean="0"/>
              <a:pPr/>
              <a:t>22</a:t>
            </a:fld>
            <a:endParaRPr lang="en-US" altLang="zh-CN"/>
          </a:p>
        </p:txBody>
      </p:sp>
      <p:pic>
        <p:nvPicPr>
          <p:cNvPr id="3494914" name="Picture 2"/>
          <p:cNvPicPr>
            <a:picLocks noChangeAspect="1" noChangeArrowheads="1"/>
          </p:cNvPicPr>
          <p:nvPr/>
        </p:nvPicPr>
        <p:blipFill>
          <a:blip r:embed="rId2"/>
          <a:srcRect/>
          <a:stretch>
            <a:fillRect/>
          </a:stretch>
        </p:blipFill>
        <p:spPr bwMode="auto">
          <a:xfrm>
            <a:off x="1157452" y="1218857"/>
            <a:ext cx="7215627" cy="996300"/>
          </a:xfrm>
          <a:prstGeom prst="rect">
            <a:avLst/>
          </a:prstGeom>
          <a:noFill/>
          <a:ln w="9525">
            <a:noFill/>
            <a:miter lim="800000"/>
            <a:headEnd/>
            <a:tailEnd/>
          </a:ln>
          <a:effectLst/>
        </p:spPr>
      </p:pic>
      <p:pic>
        <p:nvPicPr>
          <p:cNvPr id="3494915" name="Picture 3" descr="E:\Paper Writing\SigKDD2007\CR\2\submitted_June 6\db.jpg"/>
          <p:cNvPicPr>
            <a:picLocks noChangeAspect="1" noChangeArrowheads="1"/>
          </p:cNvPicPr>
          <p:nvPr/>
        </p:nvPicPr>
        <p:blipFill>
          <a:blip r:embed="rId3"/>
          <a:srcRect/>
          <a:stretch>
            <a:fillRect/>
          </a:stretch>
        </p:blipFill>
        <p:spPr bwMode="auto">
          <a:xfrm>
            <a:off x="302051" y="2444742"/>
            <a:ext cx="8815055" cy="2185965"/>
          </a:xfrm>
          <a:prstGeom prst="rect">
            <a:avLst/>
          </a:prstGeom>
          <a:noFill/>
        </p:spPr>
      </p:pic>
    </p:spTree>
  </p:cSld>
  <p:clrMapOvr>
    <a:masterClrMapping/>
  </p:clrMapOvr>
  <p:transition advTm="157"/>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fld id="{C638B547-0BB8-4DD1-9FFA-EA8E5F65B7BB}" type="slidenum">
              <a:rPr lang="zh-CN" altLang="en-US"/>
              <a:pPr/>
              <a:t>3</a:t>
            </a:fld>
            <a:endParaRPr lang="en-US" altLang="zh-CN"/>
          </a:p>
        </p:txBody>
      </p:sp>
      <p:sp>
        <p:nvSpPr>
          <p:cNvPr id="3457026" name="Rectangle 2"/>
          <p:cNvSpPr>
            <a:spLocks noGrp="1" noChangeArrowheads="1"/>
          </p:cNvSpPr>
          <p:nvPr>
            <p:ph type="title"/>
          </p:nvPr>
        </p:nvSpPr>
        <p:spPr/>
        <p:txBody>
          <a:bodyPr/>
          <a:lstStyle/>
          <a:p>
            <a:r>
              <a:rPr lang="en-US" altLang="zh-CN" sz="2400" dirty="0" smtClean="0">
                <a:ea typeface="宋体" pitchFamily="2" charset="-122"/>
              </a:rPr>
              <a:t>Motivating Examples</a:t>
            </a:r>
            <a:endParaRPr lang="en-US" altLang="zh-CN" sz="2400" dirty="0">
              <a:ea typeface="宋体" pitchFamily="2" charset="-122"/>
            </a:endParaRPr>
          </a:p>
        </p:txBody>
      </p:sp>
      <p:sp>
        <p:nvSpPr>
          <p:cNvPr id="3457027" name="Rectangle 3"/>
          <p:cNvSpPr>
            <a:spLocks noGrp="1" noChangeArrowheads="1"/>
          </p:cNvSpPr>
          <p:nvPr>
            <p:ph type="body" idx="1"/>
          </p:nvPr>
        </p:nvSpPr>
        <p:spPr>
          <a:xfrm>
            <a:off x="117475" y="1290917"/>
            <a:ext cx="4537075" cy="4775031"/>
          </a:xfrm>
        </p:spPr>
        <p:txBody>
          <a:bodyPr/>
          <a:lstStyle/>
          <a:p>
            <a:pPr>
              <a:lnSpc>
                <a:spcPct val="90000"/>
              </a:lnSpc>
            </a:pPr>
            <a:r>
              <a:rPr lang="en-US" altLang="zh-CN" sz="2000" dirty="0">
                <a:ea typeface="宋体" pitchFamily="2" charset="-122"/>
              </a:rPr>
              <a:t>Windows Live Product Search (</a:t>
            </a:r>
            <a:r>
              <a:rPr lang="en-US" altLang="zh-CN" sz="2000" dirty="0">
                <a:ea typeface="宋体" pitchFamily="2" charset="-122"/>
                <a:hlinkClick r:id="rId3"/>
              </a:rPr>
              <a:t>http://products.live.com</a:t>
            </a:r>
            <a:r>
              <a:rPr lang="en-US" altLang="zh-CN" sz="2000" dirty="0">
                <a:ea typeface="宋体" pitchFamily="2" charset="-122"/>
              </a:rPr>
              <a:t>) </a:t>
            </a:r>
          </a:p>
          <a:p>
            <a:pPr lvl="1">
              <a:lnSpc>
                <a:spcPct val="90000"/>
              </a:lnSpc>
            </a:pPr>
            <a:r>
              <a:rPr lang="en-US" altLang="zh-CN" sz="1600" b="1" dirty="0">
                <a:ea typeface="宋体" pitchFamily="2" charset="-122"/>
              </a:rPr>
              <a:t>A single extractor for all product </a:t>
            </a:r>
            <a:r>
              <a:rPr lang="en-US" altLang="zh-CN" sz="1600" b="1" dirty="0" err="1">
                <a:ea typeface="宋体" pitchFamily="2" charset="-122"/>
              </a:rPr>
              <a:t>webpages</a:t>
            </a:r>
            <a:endParaRPr lang="en-US" altLang="zh-CN" sz="1600" b="1" dirty="0">
              <a:ea typeface="宋体" pitchFamily="2" charset="-122"/>
            </a:endParaRPr>
          </a:p>
          <a:p>
            <a:pPr lvl="1">
              <a:lnSpc>
                <a:spcPct val="90000"/>
              </a:lnSpc>
            </a:pPr>
            <a:r>
              <a:rPr lang="en-US" altLang="zh-CN" sz="1600" b="1" dirty="0">
                <a:ea typeface="宋体" pitchFamily="2" charset="-122"/>
              </a:rPr>
              <a:t>Template-Independent</a:t>
            </a:r>
          </a:p>
          <a:p>
            <a:pPr>
              <a:lnSpc>
                <a:spcPct val="90000"/>
              </a:lnSpc>
            </a:pPr>
            <a:endParaRPr lang="en-US" altLang="zh-CN" sz="1800" dirty="0" smtClean="0">
              <a:ea typeface="宋体" pitchFamily="2" charset="-122"/>
            </a:endParaRPr>
          </a:p>
          <a:p>
            <a:pPr>
              <a:lnSpc>
                <a:spcPct val="90000"/>
              </a:lnSpc>
            </a:pPr>
            <a:endParaRPr lang="en-US" altLang="zh-CN" sz="1800" dirty="0" smtClean="0">
              <a:ea typeface="宋体" pitchFamily="2" charset="-122"/>
            </a:endParaRPr>
          </a:p>
          <a:p>
            <a:pPr>
              <a:lnSpc>
                <a:spcPct val="90000"/>
              </a:lnSpc>
            </a:pPr>
            <a:r>
              <a:rPr lang="en-US" altLang="zh-CN" sz="1800" dirty="0" smtClean="0">
                <a:ea typeface="宋体" pitchFamily="2" charset="-122"/>
              </a:rPr>
              <a:t>Libra Academic </a:t>
            </a:r>
            <a:r>
              <a:rPr lang="en-US" altLang="zh-CN" sz="1800" dirty="0" smtClean="0">
                <a:ea typeface="宋体" pitchFamily="2" charset="-122"/>
              </a:rPr>
              <a:t>Search </a:t>
            </a:r>
            <a:r>
              <a:rPr lang="en-US" altLang="zh-CN" sz="1800" dirty="0" smtClean="0">
                <a:ea typeface="宋体" pitchFamily="2" charset="-122"/>
              </a:rPr>
              <a:t>(</a:t>
            </a:r>
            <a:r>
              <a:rPr lang="en-US" altLang="zh-CN" sz="1800" dirty="0" smtClean="0">
                <a:ea typeface="宋体" pitchFamily="2" charset="-122"/>
                <a:hlinkClick r:id="rId4"/>
              </a:rPr>
              <a:t>http://libra.msra.cn</a:t>
            </a:r>
            <a:r>
              <a:rPr lang="en-US" altLang="zh-CN" sz="1800" dirty="0" smtClean="0">
                <a:ea typeface="宋体" pitchFamily="2" charset="-122"/>
              </a:rPr>
              <a:t>)</a:t>
            </a:r>
          </a:p>
          <a:p>
            <a:pPr lvl="1">
              <a:lnSpc>
                <a:spcPct val="90000"/>
              </a:lnSpc>
            </a:pPr>
            <a:endParaRPr lang="en-US" altLang="zh-CN" sz="1400" dirty="0" smtClean="0">
              <a:ea typeface="宋体" pitchFamily="2" charset="-122"/>
            </a:endParaRPr>
          </a:p>
          <a:p>
            <a:pPr lvl="1">
              <a:lnSpc>
                <a:spcPct val="90000"/>
              </a:lnSpc>
            </a:pPr>
            <a:r>
              <a:rPr lang="en-US" altLang="zh-CN" sz="1600" b="1" dirty="0" smtClean="0">
                <a:ea typeface="宋体" pitchFamily="2" charset="-122"/>
              </a:rPr>
              <a:t>Extraction of web objects like Authors, Papers and Conferences is one key </a:t>
            </a:r>
            <a:r>
              <a:rPr lang="en-US" altLang="zh-CN" sz="1600" b="1" dirty="0" smtClean="0">
                <a:ea typeface="宋体" pitchFamily="2" charset="-122"/>
              </a:rPr>
              <a:t>technique</a:t>
            </a:r>
          </a:p>
          <a:p>
            <a:pPr lvl="1">
              <a:lnSpc>
                <a:spcPct val="90000"/>
              </a:lnSpc>
            </a:pPr>
            <a:r>
              <a:rPr lang="en-US" altLang="zh-CN" sz="1600" b="1" dirty="0" smtClean="0">
                <a:ea typeface="宋体" pitchFamily="2" charset="-122"/>
              </a:rPr>
              <a:t>More examples: </a:t>
            </a:r>
            <a:r>
              <a:rPr lang="en-US" altLang="zh-CN" sz="1600" b="1" dirty="0" err="1" smtClean="0">
                <a:ea typeface="宋体" pitchFamily="2" charset="-122"/>
              </a:rPr>
              <a:t>CiteSeer</a:t>
            </a:r>
            <a:r>
              <a:rPr lang="en-US" altLang="zh-CN" sz="1600" b="1" dirty="0" smtClean="0">
                <a:ea typeface="宋体" pitchFamily="2" charset="-122"/>
              </a:rPr>
              <a:t>, </a:t>
            </a:r>
            <a:r>
              <a:rPr lang="en-US" altLang="zh-CN" sz="1600" b="1" dirty="0" smtClean="0">
                <a:ea typeface="宋体" pitchFamily="2" charset="-122"/>
              </a:rPr>
              <a:t>Google Scholar, </a:t>
            </a:r>
            <a:r>
              <a:rPr lang="en-US" altLang="zh-CN" sz="1600" b="1" dirty="0" err="1" smtClean="0">
                <a:ea typeface="宋体" pitchFamily="2" charset="-122"/>
              </a:rPr>
              <a:t>Rexa</a:t>
            </a:r>
            <a:r>
              <a:rPr lang="en-US" altLang="zh-CN" sz="1600" b="1" dirty="0" smtClean="0">
                <a:ea typeface="宋体" pitchFamily="2" charset="-122"/>
              </a:rPr>
              <a:t>…</a:t>
            </a:r>
            <a:endParaRPr lang="en-US" altLang="zh-CN" sz="1600" b="1" dirty="0" smtClean="0">
              <a:ea typeface="宋体" pitchFamily="2" charset="-122"/>
            </a:endParaRPr>
          </a:p>
        </p:txBody>
      </p:sp>
      <p:pic>
        <p:nvPicPr>
          <p:cNvPr id="3457030" name="Picture 6"/>
          <p:cNvPicPr>
            <a:picLocks noChangeAspect="1" noChangeArrowheads="1"/>
          </p:cNvPicPr>
          <p:nvPr/>
        </p:nvPicPr>
        <p:blipFill>
          <a:blip r:embed="rId5"/>
          <a:srcRect/>
          <a:stretch>
            <a:fillRect/>
          </a:stretch>
        </p:blipFill>
        <p:spPr bwMode="auto">
          <a:xfrm>
            <a:off x="4686300" y="862138"/>
            <a:ext cx="3946712" cy="2960034"/>
          </a:xfrm>
          <a:prstGeom prst="rect">
            <a:avLst/>
          </a:prstGeom>
          <a:noFill/>
          <a:ln w="9525">
            <a:noFill/>
            <a:miter lim="800000"/>
            <a:headEnd/>
            <a:tailEnd/>
          </a:ln>
          <a:effectLst/>
        </p:spPr>
      </p:pic>
      <p:pic>
        <p:nvPicPr>
          <p:cNvPr id="3485700" name="Picture 4"/>
          <p:cNvPicPr>
            <a:picLocks noChangeAspect="1" noChangeArrowheads="1"/>
          </p:cNvPicPr>
          <p:nvPr/>
        </p:nvPicPr>
        <p:blipFill>
          <a:blip r:embed="rId6"/>
          <a:srcRect/>
          <a:stretch>
            <a:fillRect/>
          </a:stretch>
        </p:blipFill>
        <p:spPr bwMode="auto">
          <a:xfrm>
            <a:off x="4721858" y="3953356"/>
            <a:ext cx="3532091" cy="2904644"/>
          </a:xfrm>
          <a:prstGeom prst="rect">
            <a:avLst/>
          </a:prstGeom>
          <a:noFill/>
          <a:ln w="9525">
            <a:noFill/>
            <a:miter lim="800000"/>
            <a:headEnd/>
            <a:tailEnd/>
          </a:ln>
          <a:effectLst/>
        </p:spPr>
      </p:pic>
    </p:spTree>
  </p:cSld>
  <p:clrMapOvr>
    <a:masterClrMapping/>
  </p:clrMapOvr>
  <p:transition advTm="76281"/>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4294967295"/>
          </p:nvPr>
        </p:nvSpPr>
        <p:spPr>
          <a:xfrm>
            <a:off x="6827838" y="6535738"/>
            <a:ext cx="2133600" cy="476250"/>
          </a:xfrm>
          <a:prstGeom prst="rect">
            <a:avLst/>
          </a:prstGeom>
        </p:spPr>
        <p:txBody>
          <a:bodyPr/>
          <a:lstStyle/>
          <a:p>
            <a:fld id="{D1E2E3B4-84DB-4F9B-B492-CFB5C48BEF10}" type="slidenum">
              <a:rPr lang="en-US" altLang="zh-CN"/>
              <a:pPr/>
              <a:t>4</a:t>
            </a:fld>
            <a:endParaRPr lang="en-US" altLang="zh-CN"/>
          </a:p>
        </p:txBody>
      </p:sp>
      <p:sp>
        <p:nvSpPr>
          <p:cNvPr id="44034" name="Rectangle 2"/>
          <p:cNvSpPr>
            <a:spLocks noGrp="1" noChangeArrowheads="1"/>
          </p:cNvSpPr>
          <p:nvPr>
            <p:ph type="title"/>
          </p:nvPr>
        </p:nvSpPr>
        <p:spPr/>
        <p:txBody>
          <a:bodyPr/>
          <a:lstStyle/>
          <a:p>
            <a:r>
              <a:rPr lang="en-US" altLang="zh-CN"/>
              <a:t>Characteristics of Webpage</a:t>
            </a:r>
          </a:p>
        </p:txBody>
      </p:sp>
      <p:sp>
        <p:nvSpPr>
          <p:cNvPr id="44035" name="Rectangle 3"/>
          <p:cNvSpPr>
            <a:spLocks noGrp="1" noChangeArrowheads="1"/>
          </p:cNvSpPr>
          <p:nvPr>
            <p:ph type="body" idx="1"/>
          </p:nvPr>
        </p:nvSpPr>
        <p:spPr>
          <a:xfrm>
            <a:off x="684213" y="1443038"/>
            <a:ext cx="4192587" cy="4725987"/>
          </a:xfrm>
        </p:spPr>
        <p:txBody>
          <a:bodyPr/>
          <a:lstStyle/>
          <a:p>
            <a:pPr>
              <a:lnSpc>
                <a:spcPct val="90000"/>
              </a:lnSpc>
            </a:pPr>
            <a:r>
              <a:rPr lang="en-US" altLang="zh-CN" sz="2000" dirty="0"/>
              <a:t>Huge number, Heterogeneous</a:t>
            </a:r>
          </a:p>
          <a:p>
            <a:pPr>
              <a:lnSpc>
                <a:spcPct val="90000"/>
              </a:lnSpc>
            </a:pPr>
            <a:endParaRPr lang="en-US" altLang="zh-CN" sz="2000" dirty="0"/>
          </a:p>
          <a:p>
            <a:pPr>
              <a:lnSpc>
                <a:spcPct val="90000"/>
              </a:lnSpc>
            </a:pPr>
            <a:r>
              <a:rPr lang="en-US" altLang="zh-CN" sz="2000" dirty="0"/>
              <a:t>Some structures</a:t>
            </a:r>
          </a:p>
          <a:p>
            <a:pPr lvl="1">
              <a:lnSpc>
                <a:spcPct val="90000"/>
              </a:lnSpc>
            </a:pPr>
            <a:r>
              <a:rPr lang="en-US" altLang="zh-CN" sz="1600" dirty="0"/>
              <a:t>Hierarchical HTML tag tree</a:t>
            </a:r>
          </a:p>
          <a:p>
            <a:pPr lvl="1">
              <a:lnSpc>
                <a:spcPct val="90000"/>
              </a:lnSpc>
            </a:pPr>
            <a:r>
              <a:rPr lang="en-US" altLang="zh-CN" sz="1600" dirty="0"/>
              <a:t>Visually two-dimensional layout</a:t>
            </a:r>
          </a:p>
          <a:p>
            <a:pPr lvl="1">
              <a:lnSpc>
                <a:spcPct val="90000"/>
              </a:lnSpc>
            </a:pPr>
            <a:r>
              <a:rPr lang="en-US" altLang="zh-CN" sz="1600" dirty="0"/>
              <a:t>Related information clusters</a:t>
            </a:r>
          </a:p>
          <a:p>
            <a:pPr lvl="1">
              <a:lnSpc>
                <a:spcPct val="90000"/>
              </a:lnSpc>
            </a:pPr>
            <a:r>
              <a:rPr lang="en-US" altLang="zh-CN" sz="1600" dirty="0"/>
              <a:t>Special formats (like table, list, and etc.)</a:t>
            </a:r>
          </a:p>
          <a:p>
            <a:pPr>
              <a:lnSpc>
                <a:spcPct val="90000"/>
              </a:lnSpc>
            </a:pPr>
            <a:endParaRPr lang="en-US" altLang="zh-CN" sz="1600" dirty="0"/>
          </a:p>
          <a:p>
            <a:pPr>
              <a:lnSpc>
                <a:spcPct val="90000"/>
              </a:lnSpc>
            </a:pPr>
            <a:r>
              <a:rPr lang="en-US" altLang="zh-CN" sz="2000" dirty="0"/>
              <a:t>Lack of grammars</a:t>
            </a:r>
          </a:p>
          <a:p>
            <a:pPr lvl="1">
              <a:lnSpc>
                <a:spcPct val="90000"/>
              </a:lnSpc>
            </a:pPr>
            <a:r>
              <a:rPr lang="en-US" altLang="zh-CN" sz="1600" dirty="0"/>
              <a:t>Many text contents are fragments</a:t>
            </a:r>
          </a:p>
          <a:p>
            <a:pPr lvl="1">
              <a:lnSpc>
                <a:spcPct val="90000"/>
              </a:lnSpc>
            </a:pPr>
            <a:r>
              <a:rPr lang="en-US" altLang="zh-CN" sz="1600" dirty="0"/>
              <a:t>Lack of the natural language grammars</a:t>
            </a:r>
          </a:p>
          <a:p>
            <a:pPr>
              <a:lnSpc>
                <a:spcPct val="90000"/>
              </a:lnSpc>
            </a:pPr>
            <a:endParaRPr lang="en-US" altLang="zh-CN" sz="1600" dirty="0"/>
          </a:p>
          <a:p>
            <a:pPr>
              <a:lnSpc>
                <a:spcPct val="90000"/>
              </a:lnSpc>
            </a:pPr>
            <a:r>
              <a:rPr lang="en-US" altLang="zh-CN" sz="2000" dirty="0"/>
              <a:t>Attribute missing</a:t>
            </a:r>
          </a:p>
        </p:txBody>
      </p:sp>
      <p:grpSp>
        <p:nvGrpSpPr>
          <p:cNvPr id="2" name="Group 4"/>
          <p:cNvGrpSpPr>
            <a:grpSpLocks/>
          </p:cNvGrpSpPr>
          <p:nvPr/>
        </p:nvGrpSpPr>
        <p:grpSpPr bwMode="auto">
          <a:xfrm>
            <a:off x="4876800" y="1524000"/>
            <a:ext cx="4191000" cy="4572000"/>
            <a:chOff x="3120" y="1344"/>
            <a:chExt cx="2304" cy="2016"/>
          </a:xfrm>
        </p:grpSpPr>
        <p:pic>
          <p:nvPicPr>
            <p:cNvPr id="44037" name="Picture 5"/>
            <p:cNvPicPr>
              <a:picLocks noChangeAspect="1" noChangeArrowheads="1"/>
            </p:cNvPicPr>
            <p:nvPr/>
          </p:nvPicPr>
          <p:blipFill>
            <a:blip r:embed="rId3"/>
            <a:srcRect/>
            <a:stretch>
              <a:fillRect/>
            </a:stretch>
          </p:blipFill>
          <p:spPr bwMode="auto">
            <a:xfrm>
              <a:off x="3168" y="1392"/>
              <a:ext cx="2256" cy="1921"/>
            </a:xfrm>
            <a:prstGeom prst="rect">
              <a:avLst/>
            </a:prstGeom>
            <a:noFill/>
            <a:ln w="9525">
              <a:noFill/>
              <a:miter lim="800000"/>
              <a:headEnd/>
              <a:tailEnd/>
            </a:ln>
          </p:spPr>
        </p:pic>
        <p:sp>
          <p:nvSpPr>
            <p:cNvPr id="44038" name="Rectangle 6"/>
            <p:cNvSpPr>
              <a:spLocks noChangeArrowheads="1"/>
            </p:cNvSpPr>
            <p:nvPr/>
          </p:nvSpPr>
          <p:spPr bwMode="auto">
            <a:xfrm>
              <a:off x="3120" y="1344"/>
              <a:ext cx="2304" cy="2016"/>
            </a:xfrm>
            <a:prstGeom prst="rect">
              <a:avLst/>
            </a:prstGeom>
            <a:noFill/>
            <a:ln w="15875">
              <a:solidFill>
                <a:schemeClr val="accent1"/>
              </a:solidFill>
              <a:miter lim="800000"/>
              <a:headEnd/>
              <a:tailEnd/>
            </a:ln>
            <a:effectLst/>
          </p:spPr>
          <p:txBody>
            <a:bodyPr wrap="none" anchor="ctr"/>
            <a:lstStyle/>
            <a:p>
              <a:endParaRPr lang="zh-CN" altLang="en-US"/>
            </a:p>
          </p:txBody>
        </p:sp>
      </p:grpSp>
    </p:spTree>
  </p:cSld>
  <p:clrMapOvr>
    <a:masterClrMapping/>
  </p:clrMapOvr>
  <p:transition advTm="85437"/>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5"/>
          <p:cNvSpPr>
            <a:spLocks noGrp="1"/>
          </p:cNvSpPr>
          <p:nvPr>
            <p:ph type="sldNum" sz="quarter" idx="4294967295"/>
          </p:nvPr>
        </p:nvSpPr>
        <p:spPr>
          <a:xfrm>
            <a:off x="6827838" y="6535738"/>
            <a:ext cx="2133600" cy="476250"/>
          </a:xfrm>
          <a:prstGeom prst="rect">
            <a:avLst/>
          </a:prstGeom>
        </p:spPr>
        <p:txBody>
          <a:bodyPr/>
          <a:lstStyle/>
          <a:p>
            <a:fld id="{349A9877-D3BC-43CD-A5E8-A291C47C2FFC}" type="slidenum">
              <a:rPr lang="en-US" altLang="zh-CN"/>
              <a:pPr/>
              <a:t>5</a:t>
            </a:fld>
            <a:endParaRPr lang="en-US" altLang="zh-CN"/>
          </a:p>
        </p:txBody>
      </p:sp>
      <p:sp>
        <p:nvSpPr>
          <p:cNvPr id="45058" name="Rectangle 2"/>
          <p:cNvSpPr>
            <a:spLocks noGrp="1" noChangeArrowheads="1"/>
          </p:cNvSpPr>
          <p:nvPr>
            <p:ph type="title"/>
          </p:nvPr>
        </p:nvSpPr>
        <p:spPr/>
        <p:txBody>
          <a:bodyPr/>
          <a:lstStyle/>
          <a:p>
            <a:r>
              <a:rPr lang="en-US" altLang="zh-CN"/>
              <a:t>Tasks of Web Data Extraction</a:t>
            </a:r>
          </a:p>
        </p:txBody>
      </p:sp>
      <p:sp>
        <p:nvSpPr>
          <p:cNvPr id="45059" name="Rectangle 3"/>
          <p:cNvSpPr>
            <a:spLocks noGrp="1" noChangeArrowheads="1"/>
          </p:cNvSpPr>
          <p:nvPr>
            <p:ph type="body" idx="1"/>
          </p:nvPr>
        </p:nvSpPr>
        <p:spPr>
          <a:xfrm>
            <a:off x="684213" y="1443038"/>
            <a:ext cx="4192587" cy="4805362"/>
          </a:xfrm>
        </p:spPr>
        <p:txBody>
          <a:bodyPr/>
          <a:lstStyle/>
          <a:p>
            <a:pPr>
              <a:lnSpc>
                <a:spcPct val="80000"/>
              </a:lnSpc>
            </a:pPr>
            <a:r>
              <a:rPr lang="en-US" altLang="zh-CN" dirty="0"/>
              <a:t>Structure Mining:</a:t>
            </a:r>
          </a:p>
          <a:p>
            <a:pPr lvl="1">
              <a:lnSpc>
                <a:spcPct val="80000"/>
              </a:lnSpc>
            </a:pPr>
            <a:r>
              <a:rPr lang="en-US" altLang="zh-CN" sz="1800" dirty="0"/>
              <a:t>Data Record Detection</a:t>
            </a:r>
          </a:p>
          <a:p>
            <a:pPr lvl="2">
              <a:lnSpc>
                <a:spcPct val="80000"/>
              </a:lnSpc>
            </a:pPr>
            <a:r>
              <a:rPr lang="en-US" altLang="zh-CN" sz="1600" dirty="0"/>
              <a:t>Group the related information about the same object together, and distinguish unrelated information</a:t>
            </a:r>
          </a:p>
          <a:p>
            <a:pPr lvl="1">
              <a:lnSpc>
                <a:spcPct val="80000"/>
              </a:lnSpc>
            </a:pPr>
            <a:r>
              <a:rPr lang="en-US" altLang="zh-CN" sz="1800" dirty="0"/>
              <a:t>Informative Block Detection</a:t>
            </a:r>
          </a:p>
          <a:p>
            <a:pPr lvl="2">
              <a:lnSpc>
                <a:spcPct val="80000"/>
              </a:lnSpc>
            </a:pPr>
            <a:r>
              <a:rPr lang="en-US" altLang="zh-CN" sz="1600" dirty="0"/>
              <a:t>An informative block can contains interested information about several objects</a:t>
            </a:r>
          </a:p>
          <a:p>
            <a:pPr lvl="1">
              <a:lnSpc>
                <a:spcPct val="80000"/>
              </a:lnSpc>
            </a:pPr>
            <a:r>
              <a:rPr lang="en-US" altLang="zh-CN" sz="1800" dirty="0"/>
              <a:t>Data Field Extraction</a:t>
            </a:r>
          </a:p>
          <a:p>
            <a:pPr lvl="2">
              <a:lnSpc>
                <a:spcPct val="80000"/>
              </a:lnSpc>
            </a:pPr>
            <a:r>
              <a:rPr lang="en-US" altLang="zh-CN" sz="1600" dirty="0"/>
              <a:t> </a:t>
            </a:r>
            <a:r>
              <a:rPr lang="en-US" altLang="zh-CN" sz="1600" dirty="0" smtClean="0"/>
              <a:t>Identify </a:t>
            </a:r>
            <a:r>
              <a:rPr lang="en-US" altLang="zh-CN" sz="1600" b="1" dirty="0"/>
              <a:t>HTML elements </a:t>
            </a:r>
            <a:r>
              <a:rPr lang="en-US" altLang="zh-CN" sz="1600" dirty="0"/>
              <a:t>as </a:t>
            </a:r>
            <a:r>
              <a:rPr lang="en-US" altLang="zh-CN" sz="1600" dirty="0" smtClean="0"/>
              <a:t>attribute values</a:t>
            </a:r>
            <a:endParaRPr lang="en-US" altLang="zh-CN" sz="1600" dirty="0"/>
          </a:p>
          <a:p>
            <a:pPr lvl="1">
              <a:lnSpc>
                <a:spcPct val="80000"/>
              </a:lnSpc>
            </a:pPr>
            <a:endParaRPr lang="en-US" altLang="zh-CN" sz="1800" dirty="0"/>
          </a:p>
          <a:p>
            <a:pPr>
              <a:lnSpc>
                <a:spcPct val="80000"/>
              </a:lnSpc>
            </a:pPr>
            <a:r>
              <a:rPr lang="en-US" altLang="zh-CN" dirty="0"/>
              <a:t>Text content processing</a:t>
            </a:r>
          </a:p>
          <a:p>
            <a:pPr lvl="1">
              <a:lnSpc>
                <a:spcPct val="80000"/>
              </a:lnSpc>
            </a:pPr>
            <a:r>
              <a:rPr lang="en-US" altLang="zh-CN" sz="1800" dirty="0"/>
              <a:t>Identify purified target information</a:t>
            </a:r>
          </a:p>
          <a:p>
            <a:pPr lvl="1">
              <a:lnSpc>
                <a:spcPct val="80000"/>
              </a:lnSpc>
            </a:pPr>
            <a:r>
              <a:rPr lang="en-US" altLang="zh-CN" sz="1800" dirty="0"/>
              <a:t>Go into HTML elements: Tokens are atomic units</a:t>
            </a:r>
          </a:p>
        </p:txBody>
      </p:sp>
      <p:grpSp>
        <p:nvGrpSpPr>
          <p:cNvPr id="2" name="Group 6"/>
          <p:cNvGrpSpPr>
            <a:grpSpLocks/>
          </p:cNvGrpSpPr>
          <p:nvPr/>
        </p:nvGrpSpPr>
        <p:grpSpPr bwMode="auto">
          <a:xfrm>
            <a:off x="4876800" y="1524000"/>
            <a:ext cx="4191000" cy="4572000"/>
            <a:chOff x="3120" y="1344"/>
            <a:chExt cx="2304" cy="2016"/>
          </a:xfrm>
        </p:grpSpPr>
        <p:pic>
          <p:nvPicPr>
            <p:cNvPr id="45063" name="Picture 7"/>
            <p:cNvPicPr>
              <a:picLocks noChangeAspect="1" noChangeArrowheads="1"/>
            </p:cNvPicPr>
            <p:nvPr/>
          </p:nvPicPr>
          <p:blipFill>
            <a:blip r:embed="rId4"/>
            <a:srcRect/>
            <a:stretch>
              <a:fillRect/>
            </a:stretch>
          </p:blipFill>
          <p:spPr bwMode="auto">
            <a:xfrm>
              <a:off x="3168" y="1392"/>
              <a:ext cx="2256" cy="1921"/>
            </a:xfrm>
            <a:prstGeom prst="rect">
              <a:avLst/>
            </a:prstGeom>
            <a:noFill/>
            <a:ln w="9525">
              <a:noFill/>
              <a:miter lim="800000"/>
              <a:headEnd/>
              <a:tailEnd/>
            </a:ln>
          </p:spPr>
        </p:pic>
        <p:sp>
          <p:nvSpPr>
            <p:cNvPr id="45064" name="Rectangle 8"/>
            <p:cNvSpPr>
              <a:spLocks noChangeArrowheads="1"/>
            </p:cNvSpPr>
            <p:nvPr/>
          </p:nvSpPr>
          <p:spPr bwMode="auto">
            <a:xfrm>
              <a:off x="3120" y="1344"/>
              <a:ext cx="2304" cy="2016"/>
            </a:xfrm>
            <a:prstGeom prst="rect">
              <a:avLst/>
            </a:prstGeom>
            <a:noFill/>
            <a:ln w="15875">
              <a:solidFill>
                <a:schemeClr val="accent1"/>
              </a:solidFill>
              <a:miter lim="800000"/>
              <a:headEnd/>
              <a:tailEnd/>
            </a:ln>
            <a:effectLst/>
          </p:spPr>
          <p:txBody>
            <a:bodyPr wrap="none" anchor="ctr"/>
            <a:lstStyle/>
            <a:p>
              <a:endParaRPr lang="zh-CN" altLang="en-US"/>
            </a:p>
          </p:txBody>
        </p:sp>
      </p:grpSp>
      <p:grpSp>
        <p:nvGrpSpPr>
          <p:cNvPr id="5" name="Group 19"/>
          <p:cNvGrpSpPr>
            <a:grpSpLocks/>
          </p:cNvGrpSpPr>
          <p:nvPr/>
        </p:nvGrpSpPr>
        <p:grpSpPr bwMode="auto">
          <a:xfrm>
            <a:off x="5181600" y="5257800"/>
            <a:ext cx="2133600" cy="1281113"/>
            <a:chOff x="3264" y="3312"/>
            <a:chExt cx="1344" cy="807"/>
          </a:xfrm>
        </p:grpSpPr>
        <p:sp>
          <p:nvSpPr>
            <p:cNvPr id="45073" name="Rectangle 17"/>
            <p:cNvSpPr>
              <a:spLocks noChangeArrowheads="1"/>
            </p:cNvSpPr>
            <p:nvPr/>
          </p:nvSpPr>
          <p:spPr bwMode="auto">
            <a:xfrm>
              <a:off x="3264" y="3312"/>
              <a:ext cx="1056" cy="96"/>
            </a:xfrm>
            <a:prstGeom prst="rect">
              <a:avLst/>
            </a:prstGeom>
            <a:noFill/>
            <a:ln w="19050">
              <a:solidFill>
                <a:srgbClr val="FF0000"/>
              </a:solidFill>
              <a:miter lim="800000"/>
              <a:headEnd/>
              <a:tailEnd/>
            </a:ln>
            <a:effectLst/>
          </p:spPr>
          <p:txBody>
            <a:bodyPr wrap="none" anchor="ctr"/>
            <a:lstStyle/>
            <a:p>
              <a:endParaRPr lang="zh-CN" altLang="en-US"/>
            </a:p>
          </p:txBody>
        </p:sp>
        <p:sp>
          <p:nvSpPr>
            <p:cNvPr id="45074" name="AutoShape 18"/>
            <p:cNvSpPr>
              <a:spLocks/>
            </p:cNvSpPr>
            <p:nvPr/>
          </p:nvSpPr>
          <p:spPr bwMode="auto">
            <a:xfrm>
              <a:off x="4013" y="3936"/>
              <a:ext cx="595" cy="183"/>
            </a:xfrm>
            <a:prstGeom prst="accentBorderCallout1">
              <a:avLst>
                <a:gd name="adj1" fmla="val 39343"/>
                <a:gd name="adj2" fmla="val -8069"/>
                <a:gd name="adj3" fmla="val -293444"/>
                <a:gd name="adj4" fmla="val -50588"/>
              </a:avLst>
            </a:prstGeom>
            <a:noFill/>
            <a:ln w="9525">
              <a:solidFill>
                <a:srgbClr val="FF0000"/>
              </a:solidFill>
              <a:miter lim="800000"/>
              <a:headEnd/>
              <a:tailEnd/>
            </a:ln>
            <a:effectLst/>
          </p:spPr>
          <p:txBody>
            <a:bodyPr/>
            <a:lstStyle/>
            <a:p>
              <a:r>
                <a:rPr lang="en-US" altLang="zh-CN" sz="1400"/>
                <a:t>Authors</a:t>
              </a:r>
            </a:p>
          </p:txBody>
        </p:sp>
      </p:grpSp>
      <p:grpSp>
        <p:nvGrpSpPr>
          <p:cNvPr id="6" name="Group 30"/>
          <p:cNvGrpSpPr>
            <a:grpSpLocks/>
          </p:cNvGrpSpPr>
          <p:nvPr/>
        </p:nvGrpSpPr>
        <p:grpSpPr bwMode="auto">
          <a:xfrm>
            <a:off x="4343400" y="5257800"/>
            <a:ext cx="3840163" cy="1128713"/>
            <a:chOff x="2736" y="3312"/>
            <a:chExt cx="2419" cy="711"/>
          </a:xfrm>
        </p:grpSpPr>
        <p:sp>
          <p:nvSpPr>
            <p:cNvPr id="45078" name="AutoShape 22"/>
            <p:cNvSpPr>
              <a:spLocks/>
            </p:cNvSpPr>
            <p:nvPr/>
          </p:nvSpPr>
          <p:spPr bwMode="auto">
            <a:xfrm>
              <a:off x="4032" y="3840"/>
              <a:ext cx="451" cy="183"/>
            </a:xfrm>
            <a:prstGeom prst="accentBorderCallout1">
              <a:avLst>
                <a:gd name="adj1" fmla="val 39343"/>
                <a:gd name="adj2" fmla="val -10644"/>
                <a:gd name="adj3" fmla="val -240981"/>
                <a:gd name="adj4" fmla="val -53657"/>
              </a:avLst>
            </a:prstGeom>
            <a:noFill/>
            <a:ln w="9525">
              <a:solidFill>
                <a:srgbClr val="FF0000"/>
              </a:solidFill>
              <a:miter lim="800000"/>
              <a:headEnd/>
              <a:tailEnd/>
            </a:ln>
            <a:effectLst/>
          </p:spPr>
          <p:txBody>
            <a:bodyPr/>
            <a:lstStyle/>
            <a:p>
              <a:r>
                <a:rPr lang="en-US" altLang="zh-CN" sz="1400"/>
                <a:t>Author</a:t>
              </a:r>
            </a:p>
          </p:txBody>
        </p:sp>
        <p:grpSp>
          <p:nvGrpSpPr>
            <p:cNvPr id="7" name="Group 25"/>
            <p:cNvGrpSpPr>
              <a:grpSpLocks/>
            </p:cNvGrpSpPr>
            <p:nvPr/>
          </p:nvGrpSpPr>
          <p:grpSpPr bwMode="auto">
            <a:xfrm>
              <a:off x="3264" y="3312"/>
              <a:ext cx="1056" cy="96"/>
              <a:chOff x="3264" y="3312"/>
              <a:chExt cx="1056" cy="96"/>
            </a:xfrm>
          </p:grpSpPr>
          <p:sp>
            <p:nvSpPr>
              <p:cNvPr id="45077" name="Rectangle 21"/>
              <p:cNvSpPr>
                <a:spLocks noChangeArrowheads="1"/>
              </p:cNvSpPr>
              <p:nvPr/>
            </p:nvSpPr>
            <p:spPr bwMode="auto">
              <a:xfrm>
                <a:off x="3264" y="3312"/>
                <a:ext cx="384" cy="96"/>
              </a:xfrm>
              <a:prstGeom prst="rect">
                <a:avLst/>
              </a:prstGeom>
              <a:noFill/>
              <a:ln w="19050">
                <a:solidFill>
                  <a:srgbClr val="FF0000"/>
                </a:solidFill>
                <a:miter lim="800000"/>
                <a:headEnd/>
                <a:tailEnd/>
              </a:ln>
              <a:effectLst/>
            </p:spPr>
            <p:txBody>
              <a:bodyPr wrap="none" anchor="ctr"/>
              <a:lstStyle/>
              <a:p>
                <a:endParaRPr lang="zh-CN" altLang="en-US"/>
              </a:p>
            </p:txBody>
          </p:sp>
          <p:sp>
            <p:nvSpPr>
              <p:cNvPr id="45079" name="Rectangle 23"/>
              <p:cNvSpPr>
                <a:spLocks noChangeArrowheads="1"/>
              </p:cNvSpPr>
              <p:nvPr/>
            </p:nvSpPr>
            <p:spPr bwMode="auto">
              <a:xfrm>
                <a:off x="3648" y="3312"/>
                <a:ext cx="240" cy="96"/>
              </a:xfrm>
              <a:prstGeom prst="rect">
                <a:avLst/>
              </a:prstGeom>
              <a:noFill/>
              <a:ln w="19050">
                <a:solidFill>
                  <a:srgbClr val="FF0000"/>
                </a:solidFill>
                <a:miter lim="800000"/>
                <a:headEnd/>
                <a:tailEnd/>
              </a:ln>
              <a:effectLst/>
            </p:spPr>
            <p:txBody>
              <a:bodyPr wrap="none" anchor="ctr"/>
              <a:lstStyle/>
              <a:p>
                <a:endParaRPr lang="zh-CN" altLang="en-US"/>
              </a:p>
            </p:txBody>
          </p:sp>
          <p:sp>
            <p:nvSpPr>
              <p:cNvPr id="45080" name="Rectangle 24"/>
              <p:cNvSpPr>
                <a:spLocks noChangeArrowheads="1"/>
              </p:cNvSpPr>
              <p:nvPr/>
            </p:nvSpPr>
            <p:spPr bwMode="auto">
              <a:xfrm>
                <a:off x="3984" y="3312"/>
                <a:ext cx="336" cy="96"/>
              </a:xfrm>
              <a:prstGeom prst="rect">
                <a:avLst/>
              </a:prstGeom>
              <a:noFill/>
              <a:ln w="19050">
                <a:solidFill>
                  <a:srgbClr val="FF0000"/>
                </a:solidFill>
                <a:miter lim="800000"/>
                <a:headEnd/>
                <a:tailEnd/>
              </a:ln>
              <a:effectLst/>
            </p:spPr>
            <p:txBody>
              <a:bodyPr wrap="none" anchor="ctr"/>
              <a:lstStyle/>
              <a:p>
                <a:endParaRPr lang="zh-CN" altLang="en-US"/>
              </a:p>
            </p:txBody>
          </p:sp>
        </p:grpSp>
        <p:sp>
          <p:nvSpPr>
            <p:cNvPr id="45082" name="AutoShape 26"/>
            <p:cNvSpPr>
              <a:spLocks/>
            </p:cNvSpPr>
            <p:nvPr/>
          </p:nvSpPr>
          <p:spPr bwMode="auto">
            <a:xfrm>
              <a:off x="2736" y="3840"/>
              <a:ext cx="451" cy="183"/>
            </a:xfrm>
            <a:prstGeom prst="accentBorderCallout1">
              <a:avLst>
                <a:gd name="adj1" fmla="val 39343"/>
                <a:gd name="adj2" fmla="val 110644"/>
                <a:gd name="adj3" fmla="val -239889"/>
                <a:gd name="adj4" fmla="val 160532"/>
              </a:avLst>
            </a:prstGeom>
            <a:noFill/>
            <a:ln w="9525">
              <a:solidFill>
                <a:srgbClr val="FF0000"/>
              </a:solidFill>
              <a:miter lim="800000"/>
              <a:headEnd/>
              <a:tailEnd/>
            </a:ln>
            <a:effectLst/>
          </p:spPr>
          <p:txBody>
            <a:bodyPr/>
            <a:lstStyle/>
            <a:p>
              <a:r>
                <a:rPr lang="en-US" altLang="zh-CN" sz="1400"/>
                <a:t>Author</a:t>
              </a:r>
            </a:p>
          </p:txBody>
        </p:sp>
        <p:sp>
          <p:nvSpPr>
            <p:cNvPr id="45083" name="AutoShape 27"/>
            <p:cNvSpPr>
              <a:spLocks/>
            </p:cNvSpPr>
            <p:nvPr/>
          </p:nvSpPr>
          <p:spPr bwMode="auto">
            <a:xfrm>
              <a:off x="4704" y="3840"/>
              <a:ext cx="451" cy="183"/>
            </a:xfrm>
            <a:prstGeom prst="accentBorderCallout1">
              <a:avLst>
                <a:gd name="adj1" fmla="val 39343"/>
                <a:gd name="adj2" fmla="val -10644"/>
                <a:gd name="adj3" fmla="val -267213"/>
                <a:gd name="adj4" fmla="val -109315"/>
              </a:avLst>
            </a:prstGeom>
            <a:noFill/>
            <a:ln w="9525">
              <a:solidFill>
                <a:srgbClr val="FF0000"/>
              </a:solidFill>
              <a:miter lim="800000"/>
              <a:headEnd/>
              <a:tailEnd/>
            </a:ln>
            <a:effectLst/>
          </p:spPr>
          <p:txBody>
            <a:bodyPr/>
            <a:lstStyle/>
            <a:p>
              <a:r>
                <a:rPr lang="en-US" altLang="zh-CN" sz="1400"/>
                <a:t>Author</a:t>
              </a:r>
            </a:p>
          </p:txBody>
        </p:sp>
      </p:grpSp>
    </p:spTree>
    <p:custDataLst>
      <p:tags r:id="rId1"/>
    </p:custDataLst>
  </p:cSld>
  <p:clrMapOvr>
    <a:masterClrMapping/>
  </p:clrMapOvr>
  <p:transition advTm="7445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CN" altLang="en-US" dirty="0"/>
          </a:p>
        </p:txBody>
      </p:sp>
      <p:sp>
        <p:nvSpPr>
          <p:cNvPr id="3" name="Content Placeholder 2"/>
          <p:cNvSpPr>
            <a:spLocks noGrp="1"/>
          </p:cNvSpPr>
          <p:nvPr>
            <p:ph idx="1"/>
          </p:nvPr>
        </p:nvSpPr>
        <p:spPr/>
        <p:txBody>
          <a:bodyPr/>
          <a:lstStyle/>
          <a:p>
            <a:endParaRPr lang="en-US" altLang="zh-CN" dirty="0" smtClean="0"/>
          </a:p>
          <a:p>
            <a:endParaRPr lang="en-US" altLang="zh-CN" dirty="0" smtClean="0"/>
          </a:p>
          <a:p>
            <a:r>
              <a:rPr lang="en-US" altLang="zh-CN" dirty="0" smtClean="0"/>
              <a:t>In current, there is no integrated structure mining and text content processing model</a:t>
            </a:r>
          </a:p>
          <a:p>
            <a:endParaRPr lang="zh-CN" altLang="en-US" dirty="0"/>
          </a:p>
        </p:txBody>
      </p:sp>
      <p:sp>
        <p:nvSpPr>
          <p:cNvPr id="4" name="Slide Number Placeholder 3"/>
          <p:cNvSpPr>
            <a:spLocks noGrp="1"/>
          </p:cNvSpPr>
          <p:nvPr>
            <p:ph type="sldNum" sz="quarter" idx="10"/>
          </p:nvPr>
        </p:nvSpPr>
        <p:spPr/>
        <p:txBody>
          <a:bodyPr/>
          <a:lstStyle/>
          <a:p>
            <a:fld id="{A6ABF3E8-F822-451E-BA69-D21F434B11F3}" type="slidenum">
              <a:rPr lang="zh-CN" altLang="en-US" smtClean="0"/>
              <a:pPr/>
              <a:t>6</a:t>
            </a:fld>
            <a:endParaRPr lang="en-US" altLang="zh-CN"/>
          </a:p>
        </p:txBody>
      </p:sp>
    </p:spTree>
  </p:cSld>
  <p:clrMapOvr>
    <a:masterClrMapping/>
  </p:clrMapOvr>
  <p:transition advTm="6984"/>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zh-CN" dirty="0" smtClean="0"/>
              <a:t>Existing Attempts – De-coupled Approaches</a:t>
            </a:r>
            <a:endParaRPr lang="en-US" altLang="zh-CN" dirty="0"/>
          </a:p>
        </p:txBody>
      </p:sp>
      <p:sp>
        <p:nvSpPr>
          <p:cNvPr id="39939" name="Rectangle 3"/>
          <p:cNvSpPr>
            <a:spLocks noGrp="1" noChangeArrowheads="1"/>
          </p:cNvSpPr>
          <p:nvPr>
            <p:ph type="body" idx="1"/>
          </p:nvPr>
        </p:nvSpPr>
        <p:spPr>
          <a:xfrm>
            <a:off x="685800" y="1236372"/>
            <a:ext cx="7772400" cy="4859628"/>
          </a:xfrm>
        </p:spPr>
        <p:txBody>
          <a:bodyPr>
            <a:normAutofit/>
          </a:bodyPr>
          <a:lstStyle/>
          <a:p>
            <a:pPr lvl="1">
              <a:buClr>
                <a:srgbClr val="FF9900"/>
              </a:buClr>
              <a:buFont typeface="Segoe Light" pitchFamily="34" charset="0"/>
              <a:buChar char="̵"/>
            </a:pPr>
            <a:endParaRPr lang="en-US" altLang="zh-CN" sz="1400" dirty="0" smtClean="0"/>
          </a:p>
          <a:p>
            <a:pPr>
              <a:buClr>
                <a:srgbClr val="FF9900"/>
              </a:buClr>
            </a:pPr>
            <a:r>
              <a:rPr lang="en-US" altLang="zh-CN" sz="2000" dirty="0" smtClean="0"/>
              <a:t>Learning to Extract Text-based Information from the World Wide Web. KDD’97</a:t>
            </a:r>
          </a:p>
          <a:p>
            <a:pPr lvl="1">
              <a:buClr>
                <a:srgbClr val="FF9900"/>
              </a:buClr>
            </a:pPr>
            <a:r>
              <a:rPr lang="en-US" altLang="zh-CN" sz="1600" dirty="0" smtClean="0"/>
              <a:t>Heuristic-based pre-processing</a:t>
            </a:r>
          </a:p>
          <a:p>
            <a:pPr lvl="2">
              <a:buClr>
                <a:srgbClr val="FF9900"/>
              </a:buClr>
            </a:pPr>
            <a:r>
              <a:rPr lang="en-US" altLang="zh-CN" sz="1400" dirty="0" smtClean="0"/>
              <a:t>Use page layout cues to parse web pages into logically coherent segments</a:t>
            </a:r>
          </a:p>
          <a:p>
            <a:pPr lvl="1">
              <a:buClr>
                <a:srgbClr val="FF9900"/>
              </a:buClr>
            </a:pPr>
            <a:r>
              <a:rPr lang="en-US" altLang="zh-CN" sz="1600" dirty="0" smtClean="0"/>
              <a:t>NLP </a:t>
            </a:r>
            <a:r>
              <a:rPr lang="en-US" altLang="zh-CN" sz="1600" dirty="0" smtClean="0"/>
              <a:t>flat text </a:t>
            </a:r>
            <a:r>
              <a:rPr lang="en-US" altLang="zh-CN" sz="1600" dirty="0" smtClean="0"/>
              <a:t>extraction</a:t>
            </a:r>
          </a:p>
          <a:p>
            <a:pPr lvl="2">
              <a:buClr>
                <a:srgbClr val="FF9900"/>
              </a:buClr>
            </a:pPr>
            <a:r>
              <a:rPr lang="en-US" altLang="zh-CN" sz="1400" dirty="0" smtClean="0"/>
              <a:t>CRYSTAL </a:t>
            </a:r>
            <a:r>
              <a:rPr lang="en-US" altLang="zh-CN" sz="1400" dirty="0" smtClean="0"/>
              <a:t>NLP </a:t>
            </a:r>
            <a:r>
              <a:rPr lang="en-US" altLang="zh-CN" sz="1400" dirty="0" smtClean="0"/>
              <a:t>system</a:t>
            </a:r>
          </a:p>
          <a:p>
            <a:pPr lvl="2">
              <a:buClr>
                <a:srgbClr val="FF9900"/>
              </a:buClr>
            </a:pPr>
            <a:endParaRPr lang="en-US" altLang="zh-CN" sz="1800" dirty="0" smtClean="0"/>
          </a:p>
          <a:p>
            <a:pPr>
              <a:buClr>
                <a:srgbClr val="FF9900"/>
              </a:buClr>
            </a:pPr>
            <a:r>
              <a:rPr lang="en-US" altLang="zh-CN" sz="2000" dirty="0" smtClean="0"/>
              <a:t>Using </a:t>
            </a:r>
            <a:r>
              <a:rPr lang="en-US" altLang="zh-CN" sz="2000" dirty="0" smtClean="0"/>
              <a:t>HTML Formatting to Aid in Natural Language Processing on the World Wide Web. CMU Senior Honors </a:t>
            </a:r>
            <a:r>
              <a:rPr lang="en-US" altLang="zh-CN" sz="2000" dirty="0" smtClean="0"/>
              <a:t>Thesis’98</a:t>
            </a:r>
          </a:p>
          <a:p>
            <a:pPr lvl="1">
              <a:buClr>
                <a:srgbClr val="FF9900"/>
              </a:buClr>
            </a:pPr>
            <a:r>
              <a:rPr lang="en-US" altLang="zh-CN" sz="1600" dirty="0" smtClean="0"/>
              <a:t>Heuristic-based pre-processing</a:t>
            </a:r>
          </a:p>
          <a:p>
            <a:pPr lvl="2">
              <a:buClr>
                <a:srgbClr val="FF9900"/>
              </a:buClr>
            </a:pPr>
            <a:r>
              <a:rPr lang="en-US" altLang="zh-CN" sz="1200" dirty="0" smtClean="0"/>
              <a:t>Construct </a:t>
            </a:r>
            <a:r>
              <a:rPr lang="en-US" altLang="zh-CN" sz="1200" dirty="0" smtClean="0"/>
              <a:t>a </a:t>
            </a:r>
            <a:r>
              <a:rPr lang="en-US" altLang="zh-CN" sz="1200" dirty="0" err="1" smtClean="0"/>
              <a:t>struct</a:t>
            </a:r>
            <a:r>
              <a:rPr lang="en-US" altLang="zh-CN" sz="1200" dirty="0" smtClean="0"/>
              <a:t> tree for an input web </a:t>
            </a:r>
            <a:r>
              <a:rPr lang="en-US" altLang="zh-CN" sz="1200" dirty="0" smtClean="0"/>
              <a:t>page</a:t>
            </a:r>
          </a:p>
          <a:p>
            <a:pPr lvl="1">
              <a:buClr>
                <a:srgbClr val="FF9900"/>
              </a:buClr>
            </a:pPr>
            <a:r>
              <a:rPr lang="en-US" altLang="zh-CN" sz="1600" dirty="0" smtClean="0"/>
              <a:t>Extraction </a:t>
            </a:r>
            <a:r>
              <a:rPr lang="en-US" altLang="zh-CN" sz="1600" dirty="0" smtClean="0"/>
              <a:t>rules are coded based on the tree representation</a:t>
            </a:r>
          </a:p>
          <a:p>
            <a:pPr>
              <a:lnSpc>
                <a:spcPct val="80000"/>
              </a:lnSpc>
            </a:pPr>
            <a:endParaRPr lang="en-US" altLang="zh-CN" sz="1800" dirty="0"/>
          </a:p>
        </p:txBody>
      </p:sp>
    </p:spTree>
  </p:cSld>
  <p:clrMapOvr>
    <a:masterClrMapping/>
  </p:clrMapOvr>
  <p:transition advTm="50531"/>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zh-CN"/>
              <a:t>Disadvantages</a:t>
            </a:r>
          </a:p>
        </p:txBody>
      </p:sp>
      <p:sp>
        <p:nvSpPr>
          <p:cNvPr id="45059" name="Rectangle 3"/>
          <p:cNvSpPr>
            <a:spLocks noGrp="1" noChangeArrowheads="1"/>
          </p:cNvSpPr>
          <p:nvPr>
            <p:ph type="body" idx="1"/>
          </p:nvPr>
        </p:nvSpPr>
        <p:spPr>
          <a:xfrm>
            <a:off x="685800" y="1365161"/>
            <a:ext cx="7772400" cy="4730839"/>
          </a:xfrm>
        </p:spPr>
        <p:txBody>
          <a:bodyPr/>
          <a:lstStyle/>
          <a:p>
            <a:pPr>
              <a:lnSpc>
                <a:spcPct val="80000"/>
              </a:lnSpc>
            </a:pPr>
            <a:r>
              <a:rPr lang="en-US" altLang="zh-CN" dirty="0"/>
              <a:t>Pre-processing is non-trivial because of the diversity of </a:t>
            </a:r>
            <a:r>
              <a:rPr lang="en-US" altLang="zh-CN" dirty="0" smtClean="0"/>
              <a:t>web pages and </a:t>
            </a:r>
            <a:r>
              <a:rPr lang="en-US" altLang="zh-CN" dirty="0"/>
              <a:t>various domains </a:t>
            </a:r>
          </a:p>
          <a:p>
            <a:pPr>
              <a:lnSpc>
                <a:spcPct val="80000"/>
              </a:lnSpc>
            </a:pPr>
            <a:endParaRPr lang="en-US" altLang="zh-CN" dirty="0"/>
          </a:p>
          <a:p>
            <a:pPr>
              <a:lnSpc>
                <a:spcPct val="80000"/>
              </a:lnSpc>
            </a:pPr>
            <a:r>
              <a:rPr lang="en-US" altLang="zh-CN" dirty="0"/>
              <a:t>De-coupled approach is </a:t>
            </a:r>
            <a:r>
              <a:rPr lang="en-US" altLang="zh-CN" dirty="0" smtClean="0"/>
              <a:t>ineffective [</a:t>
            </a:r>
            <a:r>
              <a:rPr lang="en-US" altLang="zh-CN" dirty="0"/>
              <a:t>Zhu et al., 2006] </a:t>
            </a:r>
          </a:p>
          <a:p>
            <a:pPr>
              <a:lnSpc>
                <a:spcPct val="80000"/>
              </a:lnSpc>
            </a:pPr>
            <a:endParaRPr lang="en-US" altLang="zh-CN" dirty="0"/>
          </a:p>
          <a:p>
            <a:pPr>
              <a:lnSpc>
                <a:spcPct val="80000"/>
              </a:lnSpc>
            </a:pPr>
            <a:r>
              <a:rPr lang="en-US" altLang="zh-CN" dirty="0"/>
              <a:t>Not convincing that parsed text fragments have the grammars as required in NLP systems </a:t>
            </a:r>
          </a:p>
          <a:p>
            <a:pPr>
              <a:lnSpc>
                <a:spcPct val="80000"/>
              </a:lnSpc>
            </a:pPr>
            <a:endParaRPr lang="en-US" altLang="zh-CN" dirty="0"/>
          </a:p>
          <a:p>
            <a:pPr>
              <a:lnSpc>
                <a:spcPct val="80000"/>
              </a:lnSpc>
            </a:pPr>
            <a:r>
              <a:rPr lang="en-US" altLang="zh-CN" dirty="0" smtClean="0"/>
              <a:t>Typical NLP methods ignore structure formats</a:t>
            </a:r>
            <a:endParaRPr lang="en-US" altLang="zh-CN" dirty="0"/>
          </a:p>
        </p:txBody>
      </p:sp>
    </p:spTree>
  </p:cSld>
  <p:clrMapOvr>
    <a:masterClrMapping/>
  </p:clrMapOvr>
  <p:transition advTm="30281"/>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Why no integrated approach?</a:t>
            </a:r>
            <a:endParaRPr lang="zh-CN" altLang="en-US" dirty="0"/>
          </a:p>
        </p:txBody>
      </p:sp>
      <p:sp>
        <p:nvSpPr>
          <p:cNvPr id="3" name="Content Placeholder 2"/>
          <p:cNvSpPr>
            <a:spLocks noGrp="1"/>
          </p:cNvSpPr>
          <p:nvPr>
            <p:ph idx="1"/>
          </p:nvPr>
        </p:nvSpPr>
        <p:spPr>
          <a:xfrm>
            <a:off x="685800" y="1223493"/>
            <a:ext cx="7772400" cy="4872507"/>
          </a:xfrm>
        </p:spPr>
        <p:txBody>
          <a:bodyPr/>
          <a:lstStyle/>
          <a:p>
            <a:r>
              <a:rPr lang="en-US" altLang="zh-CN" dirty="0" smtClean="0"/>
              <a:t>Much work on page layout and format analysis, but little work on text content processing</a:t>
            </a:r>
          </a:p>
          <a:p>
            <a:pPr lvl="1"/>
            <a:r>
              <a:rPr lang="en-US" altLang="zh-CN" dirty="0" smtClean="0"/>
              <a:t>Wrapper-based methods are difficult to scale</a:t>
            </a:r>
          </a:p>
          <a:p>
            <a:endParaRPr lang="en-US" altLang="zh-CN" dirty="0" smtClean="0"/>
          </a:p>
          <a:p>
            <a:r>
              <a:rPr lang="en-US" altLang="zh-CN" dirty="0" smtClean="0"/>
              <a:t>Typical natural language processing methods are not directly applicable</a:t>
            </a:r>
          </a:p>
          <a:p>
            <a:pPr lvl="1"/>
            <a:r>
              <a:rPr lang="en-US" altLang="zh-CN" dirty="0" smtClean="0"/>
              <a:t>Fragmental web text contents are lack of grammars</a:t>
            </a:r>
          </a:p>
          <a:p>
            <a:pPr>
              <a:buNone/>
            </a:pPr>
            <a:endParaRPr lang="en-US" altLang="zh-CN" dirty="0" smtClean="0"/>
          </a:p>
          <a:p>
            <a:r>
              <a:rPr lang="en-US" altLang="zh-CN" dirty="0" smtClean="0"/>
              <a:t>Structure mining methods are mainly rule-based while NLP methods are statistical</a:t>
            </a:r>
          </a:p>
          <a:p>
            <a:pPr lvl="1"/>
            <a:r>
              <a:rPr lang="en-US" altLang="zh-CN" dirty="0" smtClean="0"/>
              <a:t>Not easy to merge!</a:t>
            </a:r>
          </a:p>
        </p:txBody>
      </p:sp>
      <p:sp>
        <p:nvSpPr>
          <p:cNvPr id="4" name="Slide Number Placeholder 3"/>
          <p:cNvSpPr>
            <a:spLocks noGrp="1"/>
          </p:cNvSpPr>
          <p:nvPr>
            <p:ph type="sldNum" sz="quarter" idx="10"/>
          </p:nvPr>
        </p:nvSpPr>
        <p:spPr/>
        <p:txBody>
          <a:bodyPr/>
          <a:lstStyle/>
          <a:p>
            <a:fld id="{A6ABF3E8-F822-451E-BA69-D21F434B11F3}" type="slidenum">
              <a:rPr lang="zh-CN" altLang="en-US" smtClean="0"/>
              <a:pPr/>
              <a:t>9</a:t>
            </a:fld>
            <a:endParaRPr lang="en-US" altLang="zh-CN"/>
          </a:p>
        </p:txBody>
      </p:sp>
    </p:spTree>
  </p:cSld>
  <p:clrMapOvr>
    <a:masterClrMapping/>
  </p:clrMapOvr>
  <p:transition advTm="52125"/>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4.3|4.3"/>
</p:tagLst>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9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9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39733</TotalTime>
  <Words>1717</Words>
  <Application>Microsoft PowerPoint</Application>
  <PresentationFormat>On-screen Show (4:3)</PresentationFormat>
  <Paragraphs>302</Paragraphs>
  <Slides>22</Slides>
  <Notes>12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22</vt:i4>
      </vt:variant>
    </vt:vector>
  </HeadingPairs>
  <TitlesOfParts>
    <vt:vector size="25" baseType="lpstr">
      <vt:lpstr>Default Design</vt:lpstr>
      <vt:lpstr>Equation</vt:lpstr>
      <vt:lpstr>Visio</vt:lpstr>
      <vt:lpstr>Webpage Understanding: an Integrated Approach</vt:lpstr>
      <vt:lpstr>Outline</vt:lpstr>
      <vt:lpstr>Motivating Examples</vt:lpstr>
      <vt:lpstr>Characteristics of Webpage</vt:lpstr>
      <vt:lpstr>Tasks of Web Data Extraction</vt:lpstr>
      <vt:lpstr>Slide 6</vt:lpstr>
      <vt:lpstr>Existing Attempts – De-coupled Approaches</vt:lpstr>
      <vt:lpstr>Disadvantages</vt:lpstr>
      <vt:lpstr>Why no integrated approach?</vt:lpstr>
      <vt:lpstr>Outline</vt:lpstr>
      <vt:lpstr>Statistical Web Structure Mining Model (KDD 2006)</vt:lpstr>
      <vt:lpstr>Integrated Webpage Understanding Model</vt:lpstr>
      <vt:lpstr>Factorized Distribution</vt:lpstr>
      <vt:lpstr>Separate Learning</vt:lpstr>
      <vt:lpstr>Outline</vt:lpstr>
      <vt:lpstr>Experiments</vt:lpstr>
      <vt:lpstr>Extraction Accuracy</vt:lpstr>
      <vt:lpstr>NP-Chunking Features</vt:lpstr>
      <vt:lpstr>Conclusions &amp; Future Work</vt:lpstr>
      <vt:lpstr>Slide 20</vt:lpstr>
      <vt:lpstr>Features</vt:lpstr>
      <vt:lpstr>Database Features</vt:lpstr>
    </vt:vector>
  </TitlesOfParts>
  <Company>Microsoft Corp.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Techfest Lecture - Mining Web Structures for Advanced Search</dc:title>
  <dc:subject>Web search</dc:subject>
  <dc:creator>Wei-Ying Ma (wyma)</dc:creator>
  <cp:keywords>Web search, link analysis</cp:keywords>
  <cp:lastModifiedBy>J. J. Zhu</cp:lastModifiedBy>
  <cp:revision>2617</cp:revision>
  <dcterms:created xsi:type="dcterms:W3CDTF">2000-10-06T22:55:41Z</dcterms:created>
  <dcterms:modified xsi:type="dcterms:W3CDTF">2007-08-13T22:04:48Z</dcterms:modified>
</cp:coreProperties>
</file>